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7"/>
  </p:notesMasterIdLst>
  <p:sldIdLst>
    <p:sldId id="256" r:id="rId3"/>
    <p:sldId id="292" r:id="rId4"/>
    <p:sldId id="283" r:id="rId5"/>
    <p:sldId id="258" r:id="rId6"/>
    <p:sldId id="1611" r:id="rId7"/>
    <p:sldId id="1612" r:id="rId8"/>
    <p:sldId id="1626" r:id="rId9"/>
    <p:sldId id="1613" r:id="rId10"/>
    <p:sldId id="1614" r:id="rId11"/>
    <p:sldId id="1615" r:id="rId12"/>
    <p:sldId id="1627" r:id="rId13"/>
    <p:sldId id="1617" r:id="rId14"/>
    <p:sldId id="1616" r:id="rId15"/>
    <p:sldId id="1628" r:id="rId16"/>
    <p:sldId id="1618" r:id="rId17"/>
    <p:sldId id="1629" r:id="rId18"/>
    <p:sldId id="1545" r:id="rId19"/>
    <p:sldId id="1631" r:id="rId20"/>
    <p:sldId id="1610" r:id="rId21"/>
    <p:sldId id="1582" r:id="rId22"/>
    <p:sldId id="1632" r:id="rId23"/>
    <p:sldId id="1623" r:id="rId24"/>
    <p:sldId id="1624" r:id="rId25"/>
    <p:sldId id="1619" r:id="rId26"/>
    <p:sldId id="1622" r:id="rId27"/>
    <p:sldId id="1630" r:id="rId28"/>
    <p:sldId id="293" r:id="rId29"/>
    <p:sldId id="1633" r:id="rId30"/>
    <p:sldId id="281" r:id="rId31"/>
    <p:sldId id="1603" r:id="rId32"/>
    <p:sldId id="1543" r:id="rId33"/>
    <p:sldId id="1598" r:id="rId34"/>
    <p:sldId id="290" r:id="rId35"/>
    <p:sldId id="288" r:id="rId36"/>
  </p:sldIdLst>
  <p:sldSz cx="12192000" cy="6858000"/>
  <p:notesSz cx="6858000" cy="9144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97AC84-1DAE-4C05-9FAC-AFB9E72B8A0A}">
          <p14:sldIdLst>
            <p14:sldId id="256"/>
            <p14:sldId id="292"/>
            <p14:sldId id="283"/>
            <p14:sldId id="258"/>
            <p14:sldId id="1611"/>
            <p14:sldId id="1612"/>
            <p14:sldId id="1626"/>
            <p14:sldId id="1613"/>
            <p14:sldId id="1614"/>
            <p14:sldId id="1615"/>
            <p14:sldId id="1627"/>
            <p14:sldId id="1617"/>
            <p14:sldId id="1616"/>
            <p14:sldId id="1628"/>
            <p14:sldId id="1618"/>
            <p14:sldId id="1629"/>
            <p14:sldId id="1545"/>
            <p14:sldId id="1631"/>
            <p14:sldId id="1610"/>
            <p14:sldId id="1582"/>
            <p14:sldId id="1632"/>
            <p14:sldId id="1623"/>
            <p14:sldId id="1624"/>
            <p14:sldId id="1619"/>
            <p14:sldId id="1622"/>
            <p14:sldId id="1630"/>
            <p14:sldId id="293"/>
            <p14:sldId id="1633"/>
            <p14:sldId id="281"/>
          </p14:sldIdLst>
        </p14:section>
        <p14:section name="Just in case" id="{97861BB9-57D5-4761-921E-FE363A04C4F5}">
          <p14:sldIdLst>
            <p14:sldId id="1603"/>
            <p14:sldId id="1543"/>
            <p14:sldId id="1598"/>
            <p14:sldId id="29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6"/>
    <p:restoredTop sz="48000" autoAdjust="0"/>
  </p:normalViewPr>
  <p:slideViewPr>
    <p:cSldViewPr snapToGrid="0">
      <p:cViewPr varScale="1">
        <p:scale>
          <a:sx n="42" d="100"/>
          <a:sy n="42" d="100"/>
        </p:scale>
        <p:origin x="239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26/02/2020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ks/s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ev.to/cdennig/keep-your-aks-worker-nodes-up-to-date-with-kured-1pa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penmicroservices.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INGRES DEMO </a:t>
            </a:r>
            <a:r>
              <a:rPr lang="en-GB">
                <a:sym typeface="Wingdings" panose="05000000000000000000" pitchFamily="2" charset="2"/>
              </a:rPr>
              <a:t> AAD?</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397999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334263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kubectl</a:t>
            </a:r>
            <a:r>
              <a:rPr lang="en-GB" dirty="0">
                <a:hlinkClick r:id="rId3"/>
              </a:rPr>
              <a:t> apply -f https://github.com/weaveworks/kured/releases/download/1.2.0/kured-1.2.0-dockerhub.yaml</a:t>
            </a:r>
          </a:p>
          <a:p>
            <a:pPr lvl="1"/>
            <a:r>
              <a:rPr lang="en-GB" dirty="0">
                <a:hlinkClick r:id="rId3"/>
              </a:rPr>
              <a:t>https://docs.microsoft.com/en-us/azure/aks/ssh</a:t>
            </a:r>
            <a:endParaRPr lang="en-GB" dirty="0"/>
          </a:p>
          <a:p>
            <a:r>
              <a:rPr lang="en-GB" dirty="0">
                <a:hlinkClick r:id="rId4"/>
              </a:rPr>
              <a:t>https://dev.to/cdennig/keep-your-aks-worker-nodes-up-to-date-with-kured-1pan</a:t>
            </a:r>
            <a:endParaRPr lang="en-GB" dirty="0"/>
          </a:p>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98399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UPGRADE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89608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292302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VIRTULA-KUBELET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239030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https://docs.microsoft.com/en-us/azure/aks/operator-best-practices-storage</a:t>
            </a:r>
          </a:p>
          <a:p>
            <a:endParaRPr lang="es-ES" u="none" dirty="0"/>
          </a:p>
          <a:p>
            <a:r>
              <a:rPr lang="es-ES" u="none" dirty="0"/>
              <a:t>Los discos nos van a dar mas performance, pero necesitaríamos q el </a:t>
            </a:r>
            <a:r>
              <a:rPr lang="es-ES" u="none" dirty="0" err="1"/>
              <a:t>pod</a:t>
            </a:r>
            <a:r>
              <a:rPr lang="es-ES" u="none" dirty="0"/>
              <a:t> pudiese recrear </a:t>
            </a:r>
            <a:r>
              <a:rPr lang="es-ES" u="none" dirty="0" err="1"/>
              <a:t>info</a:t>
            </a:r>
            <a:r>
              <a:rPr lang="es-ES" u="none" dirty="0"/>
              <a:t> si cambia de nodo</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17</a:t>
            </a:fld>
            <a:endParaRPr lang="en-US"/>
          </a:p>
        </p:txBody>
      </p:sp>
    </p:spTree>
    <p:extLst>
      <p:ext uri="{BB962C8B-B14F-4D97-AF65-F5344CB8AC3E}">
        <p14:creationId xmlns:p14="http://schemas.microsoft.com/office/powerpoint/2010/main" val="3971925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K8S STORAGE DEMO </a:t>
            </a:r>
            <a:r>
              <a:rPr lang="en-GB" dirty="0">
                <a:sym typeface="Wingdings" panose="05000000000000000000" pitchFamily="2" charset="2"/>
              </a:rPr>
              <a:t> Storage Account Storage Class  </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65942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19</a:t>
            </a:fld>
            <a:endParaRPr lang="en-US"/>
          </a:p>
        </p:txBody>
      </p:sp>
    </p:spTree>
    <p:extLst>
      <p:ext uri="{BB962C8B-B14F-4D97-AF65-F5344CB8AC3E}">
        <p14:creationId xmlns:p14="http://schemas.microsoft.com/office/powerpoint/2010/main" val="851397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err="1"/>
              <a:t>Calico</a:t>
            </a:r>
            <a:r>
              <a:rPr lang="es-ES" u="none"/>
              <a:t>: https://github.com/projectcalico/calico</a:t>
            </a:r>
            <a:endParaRPr lang="es-ES" u="none" dirty="0"/>
          </a:p>
          <a:p>
            <a:endParaRPr lang="es-ES" u="none" dirty="0"/>
          </a:p>
          <a:p>
            <a:r>
              <a:rPr lang="es-ES" u="none" dirty="0"/>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20</a:t>
            </a:fld>
            <a:endParaRPr lang="en-US"/>
          </a:p>
        </p:txBody>
      </p:sp>
    </p:spTree>
    <p:extLst>
      <p:ext uri="{BB962C8B-B14F-4D97-AF65-F5344CB8AC3E}">
        <p14:creationId xmlns:p14="http://schemas.microsoft.com/office/powerpoint/2010/main" val="1656031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0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AZDS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21</a:t>
            </a:fld>
            <a:endParaRPr lang="es-ES_tradnl"/>
          </a:p>
        </p:txBody>
      </p:sp>
    </p:spTree>
    <p:extLst>
      <p:ext uri="{BB962C8B-B14F-4D97-AF65-F5344CB8AC3E}">
        <p14:creationId xmlns:p14="http://schemas.microsoft.com/office/powerpoint/2010/main" val="338791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AHORA VAMOS</a:t>
            </a:r>
            <a:r>
              <a:rPr lang="en-GB" baseline="0" dirty="0"/>
              <a:t> A VER LO QUE SUCEDE EN EL MUNDILLO DE LOS PALABROS COMO MICROSERVICIOS Y CONTENEDORES. </a:t>
            </a:r>
          </a:p>
          <a:p>
            <a:endParaRPr lang="en-GB" baseline="0" dirty="0"/>
          </a:p>
          <a:p>
            <a:r>
              <a:rPr lang="en-GB" baseline="0" dirty="0"/>
              <a:t>LAS SOLUCIONES BASADAS DIRECTAMENTE EN EL KEYVAULT SECRET MANAGER ACOPLAN DIRECTAMENTE NUESTAR APLICACION CON ESA SOLUCION Y CON AZURE</a:t>
            </a:r>
          </a:p>
          <a:p>
            <a:endParaRPr lang="en-GB" baseline="0" dirty="0"/>
          </a:p>
          <a:p>
            <a:r>
              <a:rPr lang="en-GB" baseline="0" dirty="0"/>
              <a:t>LO QUE IMPLICA QUE NO CUMPLIMOS CON UNOS DE LOS FACTORES DE APOSTAR POR LA NEUTRALIDAD RESPECTO AL VENDOR. </a:t>
            </a:r>
          </a:p>
          <a:p>
            <a:endParaRPr lang="en-GB" baseline="0" dirty="0"/>
          </a:p>
          <a:p>
            <a:r>
              <a:rPr lang="en-GB" baseline="0" dirty="0"/>
              <a:t>Y CREEDME MUCHOS DE MIS CLIENTES SE PREOCUPAN POR ESTO.</a:t>
            </a:r>
            <a:endParaRPr lang="en-GB" dirty="0">
              <a:hlinkClick r:id="rId3"/>
            </a:endParaRPr>
          </a:p>
          <a:p>
            <a:endParaRPr lang="en-GB" dirty="0">
              <a:hlinkClick r:id="rId3"/>
            </a:endParaRPr>
          </a:p>
          <a:p>
            <a:r>
              <a:rPr lang="en-GB" dirty="0">
                <a:hlinkClick r:id="rId3"/>
              </a:rPr>
              <a:t>https://openmicroservices.org/</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22</a:t>
            </a:fld>
            <a:endParaRPr lang="en-GB"/>
          </a:p>
        </p:txBody>
      </p:sp>
    </p:spTree>
    <p:extLst>
      <p:ext uri="{BB962C8B-B14F-4D97-AF65-F5344CB8AC3E}">
        <p14:creationId xmlns:p14="http://schemas.microsoft.com/office/powerpoint/2010/main" val="1141136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endParaRPr lang="es-ES" baseline="0" dirty="0"/>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23</a:t>
            </a:fld>
            <a:endParaRPr lang="es-ES_tradnl"/>
          </a:p>
        </p:txBody>
      </p:sp>
    </p:spTree>
    <p:extLst>
      <p:ext uri="{BB962C8B-B14F-4D97-AF65-F5344CB8AC3E}">
        <p14:creationId xmlns:p14="http://schemas.microsoft.com/office/powerpoint/2010/main" val="118999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3014980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pod is assigned an Azure Identity that lets them authenticate to Azure Active Directory and receive a digital token. </a:t>
            </a:r>
          </a:p>
          <a:p>
            <a:endParaRPr lang="en-US" dirty="0"/>
          </a:p>
          <a:p>
            <a:r>
              <a:rPr lang="en-US" dirty="0"/>
              <a:t>The digital token can be presented to other Azure services that check if the pod is authorized to access the service and perform the required actions.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25</a:t>
            </a:fld>
            <a:endParaRPr lang="en-US"/>
          </a:p>
        </p:txBody>
      </p:sp>
    </p:spTree>
    <p:extLst>
      <p:ext uri="{BB962C8B-B14F-4D97-AF65-F5344CB8AC3E}">
        <p14:creationId xmlns:p14="http://schemas.microsoft.com/office/powerpoint/2010/main" val="2866863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DAPR + KEY VAULT SECRETS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26</a:t>
            </a:fld>
            <a:endParaRPr lang="es-ES_tradnl"/>
          </a:p>
        </p:txBody>
      </p:sp>
    </p:spTree>
    <p:extLst>
      <p:ext uri="{BB962C8B-B14F-4D97-AF65-F5344CB8AC3E}">
        <p14:creationId xmlns:p14="http://schemas.microsoft.com/office/powerpoint/2010/main" val="541711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27</a:t>
            </a:fld>
            <a:endParaRPr lang="es-ES_tradnl"/>
          </a:p>
        </p:txBody>
      </p:sp>
    </p:spTree>
    <p:extLst>
      <p:ext uri="{BB962C8B-B14F-4D97-AF65-F5344CB8AC3E}">
        <p14:creationId xmlns:p14="http://schemas.microsoft.com/office/powerpoint/2010/main" val="2538567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Aquí están los límites: https://docs.microsoft.com/fi-fi/azure/aks/container-service-quotas</a:t>
            </a:r>
          </a:p>
          <a:p>
            <a:r>
              <a:rPr lang="es-ES" u="none" dirty="0"/>
              <a:t>Ojo q en </a:t>
            </a:r>
            <a:r>
              <a:rPr lang="es-ES" u="none" dirty="0" err="1"/>
              <a:t>advanced</a:t>
            </a:r>
            <a:r>
              <a:rPr lang="es-ES" u="none" dirty="0"/>
              <a:t> x defecto es 30, pero puedes cambiarlo al momento de la creación (no desde le portal)</a:t>
            </a:r>
          </a:p>
          <a:p>
            <a:endParaRPr lang="es-ES" u="none" dirty="0"/>
          </a:p>
          <a:p>
            <a:r>
              <a:rPr lang="es-ES" u="none" dirty="0"/>
              <a:t>La reserva de recursos es para el funcionamiento de </a:t>
            </a:r>
            <a:r>
              <a:rPr lang="es-ES" u="none" dirty="0" err="1"/>
              <a:t>kubernetes</a:t>
            </a:r>
            <a:r>
              <a:rPr lang="es-ES" u="none" dirty="0"/>
              <a:t>. Hablamos de los nodos</a:t>
            </a:r>
          </a:p>
          <a:p>
            <a:r>
              <a:rPr lang="es-ES" u="none" dirty="0"/>
              <a:t>Si tienes 8 GB reservara 1,6GB</a:t>
            </a:r>
          </a:p>
          <a:p>
            <a:r>
              <a:rPr lang="es-ES" u="none" dirty="0"/>
              <a:t>Si tienes 32 seria 6,4, así que lo deja en 4</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30</a:t>
            </a:fld>
            <a:endParaRPr lang="en-US"/>
          </a:p>
        </p:txBody>
      </p:sp>
    </p:spTree>
    <p:extLst>
      <p:ext uri="{BB962C8B-B14F-4D97-AF65-F5344CB8AC3E}">
        <p14:creationId xmlns:p14="http://schemas.microsoft.com/office/powerpoint/2010/main" val="1947623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n-US" sz="1200" u="none" dirty="0"/>
          </a:p>
          <a:p>
            <a:r>
              <a:rPr lang="en-US" sz="1200" u="none" dirty="0" err="1"/>
              <a:t>Hablaremos</a:t>
            </a:r>
            <a:r>
              <a:rPr lang="en-US" sz="1200" u="none" dirty="0"/>
              <a:t> </a:t>
            </a:r>
            <a:r>
              <a:rPr lang="en-US" sz="1200" u="none" dirty="0" err="1"/>
              <a:t>más</a:t>
            </a:r>
            <a:r>
              <a:rPr lang="en-US" sz="1200" u="none" dirty="0"/>
              <a:t> </a:t>
            </a:r>
            <a:r>
              <a:rPr lang="en-US" sz="1200" u="none" dirty="0" err="1"/>
              <a:t>adelante</a:t>
            </a:r>
            <a:r>
              <a:rPr lang="en-US" sz="1200" u="none" dirty="0"/>
              <a:t> </a:t>
            </a:r>
            <a:r>
              <a:rPr lang="en-US" sz="1200" u="none" dirty="0" err="1"/>
              <a:t>pero</a:t>
            </a:r>
            <a:r>
              <a:rPr lang="en-US" sz="1200" u="none" dirty="0"/>
              <a:t> </a:t>
            </a:r>
            <a:r>
              <a:rPr lang="en-US" sz="1200" u="none" dirty="0" err="1"/>
              <a:t>si</a:t>
            </a:r>
            <a:r>
              <a:rPr lang="en-US" sz="1200" u="none" dirty="0"/>
              <a:t> </a:t>
            </a:r>
            <a:r>
              <a:rPr lang="en-US" sz="1200" u="none" dirty="0" err="1"/>
              <a:t>eliges</a:t>
            </a:r>
            <a:r>
              <a:rPr lang="en-US" sz="1200" u="none" dirty="0"/>
              <a:t> “Advanced </a:t>
            </a:r>
            <a:r>
              <a:rPr lang="en-US" sz="1200" u="none" dirty="0" err="1"/>
              <a:t>networking“puedes</a:t>
            </a:r>
            <a:r>
              <a:rPr lang="en-US" sz="1200" u="none" dirty="0"/>
              <a:t> tb </a:t>
            </a:r>
            <a:r>
              <a:rPr lang="en-US" sz="1200" u="none" dirty="0" err="1"/>
              <a:t>añadir</a:t>
            </a:r>
            <a:r>
              <a:rPr lang="en-US" sz="1200" u="none" dirty="0"/>
              <a:t> el plugin calico, que </a:t>
            </a:r>
            <a:r>
              <a:rPr lang="en-US" sz="1200" u="none" dirty="0" err="1"/>
              <a:t>nos</a:t>
            </a:r>
            <a:r>
              <a:rPr lang="en-US" sz="1200" u="none" dirty="0"/>
              <a:t> </a:t>
            </a:r>
            <a:r>
              <a:rPr lang="en-US" sz="1200" u="none" dirty="0" err="1"/>
              <a:t>permitirá</a:t>
            </a:r>
            <a:r>
              <a:rPr lang="en-US" sz="1200" u="none" dirty="0"/>
              <a:t> </a:t>
            </a:r>
            <a:r>
              <a:rPr lang="en-US" sz="1200" u="none" dirty="0" err="1"/>
              <a:t>establecer</a:t>
            </a:r>
            <a:r>
              <a:rPr lang="en-US" sz="1200" u="none" dirty="0"/>
              <a:t> </a:t>
            </a:r>
            <a:r>
              <a:rPr lang="en-US" sz="1200" u="none" dirty="0" err="1"/>
              <a:t>políticas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31</a:t>
            </a:fld>
            <a:endParaRPr lang="en-US"/>
          </a:p>
        </p:txBody>
      </p:sp>
    </p:spTree>
    <p:extLst>
      <p:ext uri="{BB962C8B-B14F-4D97-AF65-F5344CB8AC3E}">
        <p14:creationId xmlns:p14="http://schemas.microsoft.com/office/powerpoint/2010/main" val="262488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32</a:t>
            </a:fld>
            <a:endParaRPr lang="en-US"/>
          </a:p>
        </p:txBody>
      </p:sp>
    </p:spTree>
    <p:extLst>
      <p:ext uri="{BB962C8B-B14F-4D97-AF65-F5344CB8AC3E}">
        <p14:creationId xmlns:p14="http://schemas.microsoft.com/office/powerpoint/2010/main" val="21069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359893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aseline="0" dirty="0"/>
              <a:t>AZURE INSTANCE METADATA SERVICE ES UN ENDPOINT REST</a:t>
            </a:r>
          </a:p>
          <a:p>
            <a:pPr algn="l"/>
            <a:endParaRPr lang="es-ES" baseline="0" dirty="0"/>
          </a:p>
          <a:p>
            <a:pPr algn="l"/>
            <a:r>
              <a:rPr lang="es-ES" baseline="0" dirty="0"/>
              <a:t>Y ES UN IP 169.254.169.254 QUE SOLO PUEDE SER ACCEDIDO DESDE SERVCIOS DE AZURE ARM.</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33</a:t>
            </a:fld>
            <a:endParaRPr lang="es-ES_tradnl"/>
          </a:p>
        </p:txBody>
      </p:sp>
    </p:spTree>
    <p:extLst>
      <p:ext uri="{BB962C8B-B14F-4D97-AF65-F5344CB8AC3E}">
        <p14:creationId xmlns:p14="http://schemas.microsoft.com/office/powerpoint/2010/main" val="2721982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Y ESTA LA LISTA DE SERVICIOS QUE SOPORTAN AUTENTCACION VIA AZURE AD</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34</a:t>
            </a:fld>
            <a:endParaRPr lang="es-ES_tradnl"/>
          </a:p>
        </p:txBody>
      </p:sp>
    </p:spTree>
    <p:extLst>
      <p:ext uri="{BB962C8B-B14F-4D97-AF65-F5344CB8AC3E}">
        <p14:creationId xmlns:p14="http://schemas.microsoft.com/office/powerpoint/2010/main" val="401222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7975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67151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288247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4724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465382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362582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xmlns=""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xmlns="" id="{C74279E3-BC56-4B8E-96DB-2983AD3F011F}"/>
              </a:ext>
            </a:extLst>
          </p:cNvPr>
          <p:cNvSpPr>
            <a:spLocks noGrp="1"/>
          </p:cNvSpPr>
          <p:nvPr>
            <p:ph type="dt" sz="half" idx="10"/>
          </p:nvPr>
        </p:nvSpPr>
        <p:spPr/>
        <p:txBody>
          <a:bodyPr/>
          <a:lstStyle/>
          <a:p>
            <a:fld id="{884406F1-D55D-4EF3-B6E5-F254E6012FCC}" type="datetimeFigureOut">
              <a:rPr lang="es-ES" smtClean="0"/>
              <a:t>26/02/2020</a:t>
            </a:fld>
            <a:endParaRPr lang="es-ES"/>
          </a:p>
        </p:txBody>
      </p:sp>
      <p:sp>
        <p:nvSpPr>
          <p:cNvPr id="5" name="Marcador de pie de página 4">
            <a:extLst>
              <a:ext uri="{FF2B5EF4-FFF2-40B4-BE49-F238E27FC236}">
                <a16:creationId xmlns:a16="http://schemas.microsoft.com/office/drawing/2014/main" xmlns=""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532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xmlns=""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xmlns="" id="{C74279E3-BC56-4B8E-96DB-2983AD3F011F}"/>
              </a:ext>
            </a:extLst>
          </p:cNvPr>
          <p:cNvSpPr>
            <a:spLocks noGrp="1"/>
          </p:cNvSpPr>
          <p:nvPr>
            <p:ph type="dt" sz="half" idx="10"/>
          </p:nvPr>
        </p:nvSpPr>
        <p:spPr/>
        <p:txBody>
          <a:bodyPr/>
          <a:lstStyle/>
          <a:p>
            <a:fld id="{884406F1-D55D-4EF3-B6E5-F254E6012FCC}" type="datetimeFigureOut">
              <a:rPr lang="es-ES" smtClean="0"/>
              <a:t>26/02/2020</a:t>
            </a:fld>
            <a:endParaRPr lang="es-ES"/>
          </a:p>
        </p:txBody>
      </p:sp>
      <p:sp>
        <p:nvSpPr>
          <p:cNvPr id="5" name="Marcador de pie de página 4">
            <a:extLst>
              <a:ext uri="{FF2B5EF4-FFF2-40B4-BE49-F238E27FC236}">
                <a16:creationId xmlns:a16="http://schemas.microsoft.com/office/drawing/2014/main" xmlns=""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6289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xmlns=""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xmlns=""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26/02/2020</a:t>
            </a:fld>
            <a:endParaRPr lang="es-ES" dirty="0"/>
          </a:p>
        </p:txBody>
      </p:sp>
      <p:sp>
        <p:nvSpPr>
          <p:cNvPr id="15" name="Marcador de pie de página 14">
            <a:extLst>
              <a:ext uri="{FF2B5EF4-FFF2-40B4-BE49-F238E27FC236}">
                <a16:creationId xmlns:a16="http://schemas.microsoft.com/office/drawing/2014/main" xmlns=""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xmlns=""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xmlns=""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xmlns=""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xmlns=""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xmlns=""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103070405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xmlns=""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xmlns=""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26/02/2020</a:t>
            </a:fld>
            <a:endParaRPr lang="es-ES" dirty="0"/>
          </a:p>
        </p:txBody>
      </p:sp>
      <p:sp>
        <p:nvSpPr>
          <p:cNvPr id="15" name="Marcador de pie de página 14">
            <a:extLst>
              <a:ext uri="{FF2B5EF4-FFF2-40B4-BE49-F238E27FC236}">
                <a16:creationId xmlns:a16="http://schemas.microsoft.com/office/drawing/2014/main" xmlns=""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xmlns=""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xmlns=""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xmlns=""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xmlns=""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6575504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xmlns=""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xmlns=""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26/02/2020</a:t>
            </a:fld>
            <a:endParaRPr lang="es-ES"/>
          </a:p>
        </p:txBody>
      </p:sp>
      <p:sp>
        <p:nvSpPr>
          <p:cNvPr id="15" name="Marcador de pie de página 14">
            <a:extLst>
              <a:ext uri="{FF2B5EF4-FFF2-40B4-BE49-F238E27FC236}">
                <a16:creationId xmlns:a16="http://schemas.microsoft.com/office/drawing/2014/main" xmlns=""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xmlns=""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xmlns=""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xmlns=""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11" name="Imagen 10" descr="Captura de pantalla de un celular con letras&#10;&#10;Descripción generada automáticamente">
            <a:extLst>
              <a:ext uri="{FF2B5EF4-FFF2-40B4-BE49-F238E27FC236}">
                <a16:creationId xmlns:a16="http://schemas.microsoft.com/office/drawing/2014/main" xmlns="" id="{61218873-AEF3-9748-A6F0-A3B1CE1F54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25569"/>
            <a:ext cx="12192000" cy="4748352"/>
          </a:xfrm>
          <a:prstGeom prst="rect">
            <a:avLst/>
          </a:prstGeom>
        </p:spPr>
      </p:pic>
      <p:pic>
        <p:nvPicPr>
          <p:cNvPr id="3" name="Imagen 2" descr="Logo netcoreconf 2002">
            <a:extLst>
              <a:ext uri="{FF2B5EF4-FFF2-40B4-BE49-F238E27FC236}">
                <a16:creationId xmlns:a16="http://schemas.microsoft.com/office/drawing/2014/main" xmlns=""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8442544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xmlns=""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xmlns=""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26/02/2020</a:t>
            </a:fld>
            <a:endParaRPr lang="es-ES" dirty="0"/>
          </a:p>
        </p:txBody>
      </p:sp>
      <p:sp>
        <p:nvSpPr>
          <p:cNvPr id="15" name="Marcador de pie de página 14">
            <a:extLst>
              <a:ext uri="{FF2B5EF4-FFF2-40B4-BE49-F238E27FC236}">
                <a16:creationId xmlns:a16="http://schemas.microsoft.com/office/drawing/2014/main" xmlns=""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xmlns=""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xmlns=""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xmlns=""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xmlns=""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xmlns=""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xmlns=""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xmlns=""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26/02/2020</a:t>
            </a:fld>
            <a:endParaRPr lang="es-ES" dirty="0"/>
          </a:p>
        </p:txBody>
      </p:sp>
      <p:sp>
        <p:nvSpPr>
          <p:cNvPr id="15" name="Marcador de pie de página 14">
            <a:extLst>
              <a:ext uri="{FF2B5EF4-FFF2-40B4-BE49-F238E27FC236}">
                <a16:creationId xmlns:a16="http://schemas.microsoft.com/office/drawing/2014/main" xmlns=""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xmlns=""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xmlns=""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xmlns=""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xmlns=""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xmlns=""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xmlns=""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xmlns=""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26/02/2020</a:t>
            </a:fld>
            <a:endParaRPr lang="es-ES"/>
          </a:p>
        </p:txBody>
      </p:sp>
      <p:sp>
        <p:nvSpPr>
          <p:cNvPr id="15" name="Marcador de pie de página 14">
            <a:extLst>
              <a:ext uri="{FF2B5EF4-FFF2-40B4-BE49-F238E27FC236}">
                <a16:creationId xmlns:a16="http://schemas.microsoft.com/office/drawing/2014/main" xmlns=""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xmlns=""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xmlns=""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xmlns=""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xmlns=""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xmlns=""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1F632A5-097D-4FBA-B05E-4E49E0D461C6}"/>
              </a:ext>
            </a:extLst>
          </p:cNvPr>
          <p:cNvSpPr>
            <a:spLocks noGrp="1"/>
          </p:cNvSpPr>
          <p:nvPr>
            <p:ph type="dt" sz="half" idx="10"/>
          </p:nvPr>
        </p:nvSpPr>
        <p:spPr/>
        <p:txBody>
          <a:bodyPr/>
          <a:lstStyle/>
          <a:p>
            <a:fld id="{884406F1-D55D-4EF3-B6E5-F254E6012FCC}" type="datetimeFigureOut">
              <a:rPr lang="es-ES" smtClean="0"/>
              <a:t>26/02/2020</a:t>
            </a:fld>
            <a:endParaRPr lang="es-ES"/>
          </a:p>
        </p:txBody>
      </p:sp>
      <p:sp>
        <p:nvSpPr>
          <p:cNvPr id="3" name="Footer Placeholder 2">
            <a:extLst>
              <a:ext uri="{FF2B5EF4-FFF2-40B4-BE49-F238E27FC236}">
                <a16:creationId xmlns:a16="http://schemas.microsoft.com/office/drawing/2014/main" xmlns=""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xmlns=""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042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746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7037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459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0488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26/02/2020</a:t>
            </a:fld>
            <a:endParaRPr lang="es-ES"/>
          </a:p>
        </p:txBody>
      </p:sp>
      <p:sp>
        <p:nvSpPr>
          <p:cNvPr id="5" name="Marcador de pie de página 4">
            <a:extLst>
              <a:ext uri="{FF2B5EF4-FFF2-40B4-BE49-F238E27FC236}">
                <a16:creationId xmlns:a16="http://schemas.microsoft.com/office/drawing/2014/main" xmlns=""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7" r:id="rId5"/>
    <p:sldLayoutId id="2147483668"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26/02/2020</a:t>
            </a:fld>
            <a:endParaRPr lang="es-ES"/>
          </a:p>
        </p:txBody>
      </p:sp>
      <p:sp>
        <p:nvSpPr>
          <p:cNvPr id="5" name="Marcador de pie de página 4">
            <a:extLst>
              <a:ext uri="{FF2B5EF4-FFF2-40B4-BE49-F238E27FC236}">
                <a16:creationId xmlns:a16="http://schemas.microsoft.com/office/drawing/2014/main" xmlns=""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14681539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xmlns=""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xmlns=""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xmlns=""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xmlns=""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12" name="CuadroTexto 11">
            <a:extLst>
              <a:ext uri="{FF2B5EF4-FFF2-40B4-BE49-F238E27FC236}">
                <a16:creationId xmlns:a16="http://schemas.microsoft.com/office/drawing/2014/main" xmlns="" id="{9711B393-719D-409E-8EB2-E7DF14C1357A}"/>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xmlns=""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xmlns=""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t>
            </a:r>
            <a:r>
              <a:rPr lang="es-ES" sz="1600" i="1" dirty="0" err="1">
                <a:solidFill>
                  <a:prstClr val="white"/>
                </a:solidFill>
                <a:latin typeface="Helvetica" panose="020B0604020202020204" pitchFamily="34" charset="0"/>
                <a:cs typeface="Helvetica" panose="020B0604020202020204" pitchFamily="34" charset="0"/>
              </a:rPr>
              <a:t>Evangelist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everis</a:t>
            </a:r>
            <a:r>
              <a:rPr lang="es-ES" sz="1600" i="1" dirty="0">
                <a:solidFill>
                  <a:prstClr val="white"/>
                </a:solidFill>
                <a:latin typeface="Helvetica" panose="020B0604020202020204" pitchFamily="34" charset="0"/>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&amp; </a:t>
            </a:r>
            <a:r>
              <a:rPr lang="es-ES" sz="1600" i="1" dirty="0" err="1">
                <a:solidFill>
                  <a:prstClr val="white"/>
                </a:solidFill>
                <a:latin typeface="Helvetica" panose="020B0604020202020204" pitchFamily="34" charset="0"/>
                <a:cs typeface="Helvetica" panose="020B0604020202020204" pitchFamily="34" charset="0"/>
              </a:rPr>
              <a:t>Developer</a:t>
            </a:r>
            <a:r>
              <a:rPr lang="es-ES" sz="1600" i="1" dirty="0">
                <a:solidFill>
                  <a:prstClr val="white"/>
                </a:solidFill>
                <a:latin typeface="Helvetica" panose="020B0604020202020204" pitchFamily="34" charset="0"/>
                <a:cs typeface="Helvetica" panose="020B0604020202020204" pitchFamily="34" charset="0"/>
              </a:rPr>
              <a:t> Technologies MVP</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xmlns=""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@cmendibl3</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How easy is to setup an ingress?</a:t>
            </a:r>
          </a:p>
        </p:txBody>
      </p:sp>
      <p:sp>
        <p:nvSpPr>
          <p:cNvPr id="3" name="Content Placeholder 2">
            <a:extLst>
              <a:ext uri="{FF2B5EF4-FFF2-40B4-BE49-F238E27FC236}">
                <a16:creationId xmlns:a16="http://schemas.microsoft.com/office/drawing/2014/main" xmlns="" id="{DEA89AAF-E755-4671-B97F-AE69456E4EEA}"/>
              </a:ext>
            </a:extLst>
          </p:cNvPr>
          <p:cNvSpPr>
            <a:spLocks noGrp="1"/>
          </p:cNvSpPr>
          <p:nvPr>
            <p:ph idx="1"/>
          </p:nvPr>
        </p:nvSpPr>
        <p:spPr/>
        <p:txBody>
          <a:bodyPr>
            <a:normAutofit/>
          </a:bodyPr>
          <a:lstStyle/>
          <a:p>
            <a:endParaRPr lang="en-GB" dirty="0"/>
          </a:p>
          <a:p>
            <a:endParaRPr lang="en-GB" dirty="0"/>
          </a:p>
        </p:txBody>
      </p:sp>
      <p:pic>
        <p:nvPicPr>
          <p:cNvPr id="12290" name="Picture 2" descr="Image result for kubernetes ingress nginx">
            <a:extLst>
              <a:ext uri="{FF2B5EF4-FFF2-40B4-BE49-F238E27FC236}">
                <a16:creationId xmlns:a16="http://schemas.microsoft.com/office/drawing/2014/main" xmlns="" id="{C093AA2E-45E5-45EB-8FF4-5BBEEC161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191" y="1661419"/>
            <a:ext cx="7461617" cy="39860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01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onder woman blocking bullets">
            <a:extLst>
              <a:ext uri="{FF2B5EF4-FFF2-40B4-BE49-F238E27FC236}">
                <a16:creationId xmlns:a16="http://schemas.microsoft.com/office/drawing/2014/main" xmlns="" id="{350C738F-6BD0-4372-BD5D-9B437993E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60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How can we upgrade a cluster?</a:t>
            </a:r>
          </a:p>
        </p:txBody>
      </p:sp>
      <p:sp>
        <p:nvSpPr>
          <p:cNvPr id="3" name="Content Placeholder 2">
            <a:extLst>
              <a:ext uri="{FF2B5EF4-FFF2-40B4-BE49-F238E27FC236}">
                <a16:creationId xmlns:a16="http://schemas.microsoft.com/office/drawing/2014/main" xmlns="" id="{DEA89AAF-E755-4671-B97F-AE69456E4EEA}"/>
              </a:ext>
            </a:extLst>
          </p:cNvPr>
          <p:cNvSpPr>
            <a:spLocks noGrp="1"/>
          </p:cNvSpPr>
          <p:nvPr>
            <p:ph idx="1"/>
          </p:nvPr>
        </p:nvSpPr>
        <p:spPr/>
        <p:txBody>
          <a:bodyPr>
            <a:normAutofit/>
          </a:bodyPr>
          <a:lstStyle/>
          <a:p>
            <a:r>
              <a:rPr lang="en-GB" dirty="0"/>
              <a:t>All at once</a:t>
            </a:r>
          </a:p>
          <a:p>
            <a:pPr lvl="1"/>
            <a:r>
              <a:rPr lang="en-GB" sz="2000" dirty="0" err="1"/>
              <a:t>az</a:t>
            </a:r>
            <a:r>
              <a:rPr lang="en-GB" sz="2000" dirty="0"/>
              <a:t> </a:t>
            </a:r>
            <a:r>
              <a:rPr lang="en-GB" sz="2000" dirty="0" err="1"/>
              <a:t>aks</a:t>
            </a:r>
            <a:r>
              <a:rPr lang="en-GB" sz="2000" dirty="0"/>
              <a:t> upgrade --name $</a:t>
            </a:r>
            <a:r>
              <a:rPr lang="en-GB" sz="2000" dirty="0" err="1"/>
              <a:t>clustername</a:t>
            </a:r>
            <a:r>
              <a:rPr lang="en-GB" sz="2000" dirty="0"/>
              <a:t> --resource-group $</a:t>
            </a:r>
            <a:r>
              <a:rPr lang="en-GB" sz="2000" dirty="0" err="1"/>
              <a:t>rg</a:t>
            </a:r>
            <a:r>
              <a:rPr lang="en-GB" sz="2000" dirty="0"/>
              <a:t> --Kubernetes-version 1.14.8</a:t>
            </a:r>
          </a:p>
          <a:p>
            <a:r>
              <a:rPr lang="en-GB" dirty="0"/>
              <a:t>Use Node Pools</a:t>
            </a:r>
          </a:p>
          <a:p>
            <a:pPr lvl="1"/>
            <a:r>
              <a:rPr lang="en-GB" dirty="0"/>
              <a:t>Upgrade the Control Plane to latest version </a:t>
            </a:r>
          </a:p>
          <a:p>
            <a:pPr lvl="2"/>
            <a:r>
              <a:rPr lang="en-GB" dirty="0" err="1"/>
              <a:t>az</a:t>
            </a:r>
            <a:r>
              <a:rPr lang="en-GB" dirty="0"/>
              <a:t> </a:t>
            </a:r>
            <a:r>
              <a:rPr lang="en-GB" dirty="0" err="1"/>
              <a:t>aks</a:t>
            </a:r>
            <a:r>
              <a:rPr lang="en-GB" dirty="0"/>
              <a:t> upgrade -n $</a:t>
            </a:r>
            <a:r>
              <a:rPr lang="en-GB" dirty="0" err="1"/>
              <a:t>clustername</a:t>
            </a:r>
            <a:r>
              <a:rPr lang="en-GB" dirty="0"/>
              <a:t> -g $</a:t>
            </a:r>
            <a:r>
              <a:rPr lang="en-GB" dirty="0" err="1"/>
              <a:t>rg</a:t>
            </a:r>
            <a:r>
              <a:rPr lang="en-GB" dirty="0"/>
              <a:t> -k 1.14.8 --control-plane-only</a:t>
            </a:r>
          </a:p>
          <a:p>
            <a:pPr lvl="1"/>
            <a:r>
              <a:rPr lang="en-GB" dirty="0"/>
              <a:t>Add a new </a:t>
            </a:r>
            <a:r>
              <a:rPr lang="en-GB" dirty="0" err="1"/>
              <a:t>NodePool</a:t>
            </a:r>
            <a:r>
              <a:rPr lang="en-GB" dirty="0"/>
              <a:t> with latest version </a:t>
            </a:r>
          </a:p>
          <a:p>
            <a:pPr lvl="1"/>
            <a:r>
              <a:rPr lang="en-GB" dirty="0"/>
              <a:t>Deploy containers on the new </a:t>
            </a:r>
            <a:r>
              <a:rPr lang="en-GB" dirty="0" err="1"/>
              <a:t>NodePool</a:t>
            </a:r>
            <a:r>
              <a:rPr lang="en-GB" dirty="0"/>
              <a:t> and test</a:t>
            </a:r>
          </a:p>
          <a:p>
            <a:pPr lvl="1"/>
            <a:r>
              <a:rPr lang="en-GB" dirty="0"/>
              <a:t>Remove the old </a:t>
            </a:r>
            <a:r>
              <a:rPr lang="en-GB" dirty="0" err="1"/>
              <a:t>NodePool</a:t>
            </a:r>
            <a:endParaRPr lang="en-GB" dirty="0"/>
          </a:p>
          <a:p>
            <a:r>
              <a:rPr lang="en-GB" dirty="0"/>
              <a:t>Use a New Cluster</a:t>
            </a:r>
          </a:p>
          <a:p>
            <a:endParaRPr lang="en-GB" dirty="0"/>
          </a:p>
          <a:p>
            <a:endParaRPr lang="en-GB" dirty="0"/>
          </a:p>
        </p:txBody>
      </p:sp>
    </p:spTree>
    <p:custDataLst>
      <p:tags r:id="rId1"/>
    </p:custDataLst>
    <p:extLst>
      <p:ext uri="{BB962C8B-B14F-4D97-AF65-F5344CB8AC3E}">
        <p14:creationId xmlns:p14="http://schemas.microsoft.com/office/powerpoint/2010/main" val="3625033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How do I patch the cluster?</a:t>
            </a:r>
          </a:p>
        </p:txBody>
      </p:sp>
      <p:sp>
        <p:nvSpPr>
          <p:cNvPr id="3" name="Content Placeholder 2">
            <a:extLst>
              <a:ext uri="{FF2B5EF4-FFF2-40B4-BE49-F238E27FC236}">
                <a16:creationId xmlns:a16="http://schemas.microsoft.com/office/drawing/2014/main" xmlns="" id="{DEA89AAF-E755-4671-B97F-AE69456E4EEA}"/>
              </a:ext>
            </a:extLst>
          </p:cNvPr>
          <p:cNvSpPr>
            <a:spLocks noGrp="1"/>
          </p:cNvSpPr>
          <p:nvPr>
            <p:ph idx="1"/>
          </p:nvPr>
        </p:nvSpPr>
        <p:spPr/>
        <p:txBody>
          <a:bodyPr>
            <a:normAutofit/>
          </a:bodyPr>
          <a:lstStyle/>
          <a:p>
            <a:r>
              <a:rPr lang="en-GB" dirty="0"/>
              <a:t>Use </a:t>
            </a:r>
            <a:r>
              <a:rPr lang="en-GB" dirty="0" err="1"/>
              <a:t>Kured</a:t>
            </a:r>
            <a:endParaRPr lang="en-GB" dirty="0"/>
          </a:p>
          <a:p>
            <a:pPr lvl="1"/>
            <a:r>
              <a:rPr lang="en-GB" dirty="0"/>
              <a:t>A new node is deployed with the latest security updates and Kubernetes version applied.</a:t>
            </a:r>
          </a:p>
          <a:p>
            <a:pPr lvl="1"/>
            <a:r>
              <a:rPr lang="en-GB" dirty="0"/>
              <a:t>An old node is cordoned and drained.</a:t>
            </a:r>
          </a:p>
          <a:p>
            <a:pPr lvl="1"/>
            <a:r>
              <a:rPr lang="en-GB" dirty="0"/>
              <a:t>Pods are scheduled on the new node.</a:t>
            </a:r>
          </a:p>
          <a:p>
            <a:pPr lvl="1"/>
            <a:r>
              <a:rPr lang="en-GB" dirty="0"/>
              <a:t>The old node is deleted.</a:t>
            </a:r>
          </a:p>
          <a:p>
            <a:endParaRPr lang="en-GB" dirty="0"/>
          </a:p>
        </p:txBody>
      </p:sp>
      <p:pic>
        <p:nvPicPr>
          <p:cNvPr id="10242" name="Picture 2" descr="AKS node update and reboot process with kured">
            <a:extLst>
              <a:ext uri="{FF2B5EF4-FFF2-40B4-BE49-F238E27FC236}">
                <a16:creationId xmlns:a16="http://schemas.microsoft.com/office/drawing/2014/main" xmlns="" id="{FCA99490-C2CE-48F1-9A5B-6DBF56DB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34" y="3572408"/>
            <a:ext cx="4489378" cy="2615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6813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hulk">
            <a:extLst>
              <a:ext uri="{FF2B5EF4-FFF2-40B4-BE49-F238E27FC236}">
                <a16:creationId xmlns:a16="http://schemas.microsoft.com/office/drawing/2014/main" xmlns="" id="{0A24A784-96D3-4C76-B7FA-7718A9B7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8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Can I get rid of the worker nodes?</a:t>
            </a:r>
          </a:p>
        </p:txBody>
      </p:sp>
      <p:pic>
        <p:nvPicPr>
          <p:cNvPr id="7" name="Picture 6">
            <a:extLst>
              <a:ext uri="{FF2B5EF4-FFF2-40B4-BE49-F238E27FC236}">
                <a16:creationId xmlns:a16="http://schemas.microsoft.com/office/drawing/2014/main" xmlns="" id="{FF64F7AF-D84E-4E1A-8967-F6A45C9C6D57}"/>
              </a:ext>
            </a:extLst>
          </p:cNvPr>
          <p:cNvPicPr>
            <a:picLocks noChangeAspect="1"/>
          </p:cNvPicPr>
          <p:nvPr/>
        </p:nvPicPr>
        <p:blipFill>
          <a:blip r:embed="rId4"/>
          <a:stretch>
            <a:fillRect/>
          </a:stretch>
        </p:blipFill>
        <p:spPr>
          <a:xfrm>
            <a:off x="752763" y="1454083"/>
            <a:ext cx="10277550" cy="4676809"/>
          </a:xfrm>
          <a:prstGeom prst="rect">
            <a:avLst/>
          </a:prstGeom>
        </p:spPr>
      </p:pic>
    </p:spTree>
    <p:custDataLst>
      <p:tags r:id="rId1"/>
    </p:custDataLst>
    <p:extLst>
      <p:ext uri="{BB962C8B-B14F-4D97-AF65-F5344CB8AC3E}">
        <p14:creationId xmlns:p14="http://schemas.microsoft.com/office/powerpoint/2010/main" val="80430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r starnge clone">
            <a:extLst>
              <a:ext uri="{FF2B5EF4-FFF2-40B4-BE49-F238E27FC236}">
                <a16:creationId xmlns:a16="http://schemas.microsoft.com/office/drawing/2014/main" xmlns="" id="{928D8384-167A-439B-BD30-CDDF514B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t>What about stateful applications?</a:t>
            </a:r>
            <a:endParaRPr lang="es-ES" dirty="0"/>
          </a:p>
        </p:txBody>
      </p:sp>
      <p:sp>
        <p:nvSpPr>
          <p:cNvPr id="4" name="Content Placeholder 3">
            <a:extLst>
              <a:ext uri="{FF2B5EF4-FFF2-40B4-BE49-F238E27FC236}">
                <a16:creationId xmlns:a16="http://schemas.microsoft.com/office/drawing/2014/main" xmlns="" id="{79F4E555-1B3D-49F7-B4A6-6D8E72C813C4}"/>
              </a:ext>
            </a:extLst>
          </p:cNvPr>
          <p:cNvSpPr>
            <a:spLocks noGrp="1"/>
          </p:cNvSpPr>
          <p:nvPr>
            <p:ph idx="1"/>
          </p:nvPr>
        </p:nvSpPr>
        <p:spPr>
          <a:xfrm>
            <a:off x="838200" y="1478756"/>
            <a:ext cx="6539475" cy="4351338"/>
          </a:xfrm>
        </p:spPr>
        <p:txBody>
          <a:bodyPr>
            <a:normAutofit fontScale="925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xmlns="" id="{663D8EF8-DA89-4BF7-9B6C-14D652CEAB84}"/>
              </a:ext>
            </a:extLst>
          </p:cNvPr>
          <p:cNvPicPr>
            <a:picLocks noChangeAspect="1"/>
          </p:cNvPicPr>
          <p:nvPr/>
        </p:nvPicPr>
        <p:blipFill>
          <a:blip r:embed="rId4"/>
          <a:stretch>
            <a:fillRect/>
          </a:stretch>
        </p:blipFill>
        <p:spPr>
          <a:xfrm>
            <a:off x="7969227" y="2434678"/>
            <a:ext cx="3791130" cy="2848016"/>
          </a:xfrm>
          <a:prstGeom prst="rect">
            <a:avLst/>
          </a:prstGeom>
        </p:spPr>
      </p:pic>
    </p:spTree>
    <p:custDataLst>
      <p:tags r:id="rId1"/>
    </p:custDataLst>
    <p:extLst>
      <p:ext uri="{BB962C8B-B14F-4D97-AF65-F5344CB8AC3E}">
        <p14:creationId xmlns:p14="http://schemas.microsoft.com/office/powerpoint/2010/main" val="240802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superman crystal">
            <a:extLst>
              <a:ext uri="{FF2B5EF4-FFF2-40B4-BE49-F238E27FC236}">
                <a16:creationId xmlns:a16="http://schemas.microsoft.com/office/drawing/2014/main" xmlns="" id="{30C6C0B3-ADCF-4A30-9863-00E77C984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3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Can multiple Teams work in the same cluster?</a:t>
            </a:r>
            <a:endParaRPr lang="es-ES" dirty="0"/>
          </a:p>
        </p:txBody>
      </p:sp>
      <p:sp>
        <p:nvSpPr>
          <p:cNvPr id="6" name="Content Placeholder 5">
            <a:extLst>
              <a:ext uri="{FF2B5EF4-FFF2-40B4-BE49-F238E27FC236}">
                <a16:creationId xmlns:a16="http://schemas.microsoft.com/office/drawing/2014/main" xmlns="" id="{C34A9EE5-EF20-41DB-AF09-58721FA07153}"/>
              </a:ext>
            </a:extLst>
          </p:cNvPr>
          <p:cNvSpPr>
            <a:spLocks noGrp="1"/>
          </p:cNvSpPr>
          <p:nvPr>
            <p:ph idx="1"/>
          </p:nvPr>
        </p:nvSpPr>
        <p:spPr>
          <a:xfrm>
            <a:off x="838198" y="1478755"/>
            <a:ext cx="5696559" cy="4828857"/>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8" name="Content Placeholder 16">
            <a:extLst>
              <a:ext uri="{FF2B5EF4-FFF2-40B4-BE49-F238E27FC236}">
                <a16:creationId xmlns:a16="http://schemas.microsoft.com/office/drawing/2014/main" xmlns="" id="{25108596-9A21-40EB-B189-E482182001C3}"/>
              </a:ext>
            </a:extLst>
          </p:cNvPr>
          <p:cNvPicPr>
            <a:picLocks noChangeAspect="1"/>
          </p:cNvPicPr>
          <p:nvPr/>
        </p:nvPicPr>
        <p:blipFill>
          <a:blip r:embed="rId4"/>
          <a:stretch>
            <a:fillRect/>
          </a:stretch>
        </p:blipFill>
        <p:spPr>
          <a:xfrm>
            <a:off x="6895856" y="2885084"/>
            <a:ext cx="4690807" cy="1880200"/>
          </a:xfrm>
          <a:prstGeom prst="rect">
            <a:avLst/>
          </a:prstGeom>
        </p:spPr>
      </p:pic>
    </p:spTree>
    <p:custDataLst>
      <p:tags r:id="rId1"/>
    </p:custDataLst>
    <p:extLst>
      <p:ext uri="{BB962C8B-B14F-4D97-AF65-F5344CB8AC3E}">
        <p14:creationId xmlns:p14="http://schemas.microsoft.com/office/powerpoint/2010/main" val="316865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xmlns=""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xmlns=""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xmlns=""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xmlns=""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7" name="CuadroTexto 6">
            <a:extLst>
              <a:ext uri="{FF2B5EF4-FFF2-40B4-BE49-F238E27FC236}">
                <a16:creationId xmlns:a16="http://schemas.microsoft.com/office/drawing/2014/main" xmlns=""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xmlns=""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xmlns=""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sp>
        <p:nvSpPr>
          <p:cNvPr id="14" name="CuadroTexto 11">
            <a:extLst>
              <a:ext uri="{FF2B5EF4-FFF2-40B4-BE49-F238E27FC236}">
                <a16:creationId xmlns:a16="http://schemas.microsoft.com/office/drawing/2014/main" xmlns="" id="{D39319CB-8DCF-4D29-80F0-52E9FF7AEFF8}"/>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3761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xmlns="" id="{95D95E3C-638D-4E3C-94D7-7EB8C3134384}"/>
              </a:ext>
            </a:extLst>
          </p:cNvPr>
          <p:cNvSpPr>
            <a:spLocks noGrp="1"/>
          </p:cNvSpPr>
          <p:nvPr>
            <p:ph idx="1"/>
          </p:nvPr>
        </p:nvSpPr>
        <p:spPr>
          <a:xfrm>
            <a:off x="838200" y="1478756"/>
            <a:ext cx="5690732" cy="4642482"/>
          </a:xfrm>
        </p:spPr>
        <p:txBody>
          <a:bodyPr>
            <a:normAutofit/>
          </a:bodyPr>
          <a:lstStyle/>
          <a:p>
            <a:pPr marL="285695" indent="-285695"/>
            <a:r>
              <a:rPr lang="en-US" dirty="0"/>
              <a:t>All pods in an AKS cluster can send and receive traffic without limitations, by default</a:t>
            </a:r>
          </a:p>
          <a:p>
            <a:pPr marL="285695" indent="-285695"/>
            <a:r>
              <a:rPr lang="en-US" dirty="0"/>
              <a:t>Secure traffic between pods using network policies</a:t>
            </a:r>
          </a:p>
          <a:p>
            <a:pPr marL="285695" indent="-285695"/>
            <a:r>
              <a:rPr lang="en-US" dirty="0"/>
              <a:t>Choose to allow or deny traffic based on settings like assigned labels, namespace, or traffic port</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1654" y="1286416"/>
            <a:ext cx="11266033" cy="296321"/>
          </a:xfrm>
          <a:prstGeom prst="rect">
            <a:avLst/>
          </a:prstGeom>
          <a:noFill/>
        </p:spPr>
        <p:txBody>
          <a:bodyPr wrap="square" rtlCol="0">
            <a:spAutoFit/>
          </a:bodyPr>
          <a:lstStyle/>
          <a:p>
            <a:endParaRPr lang="es-ES" sz="1300" b="1">
              <a:solidFill>
                <a:schemeClr val="tx1">
                  <a:lumMod val="65000"/>
                  <a:lumOff val="35000"/>
                </a:schemeClr>
              </a:solidFill>
              <a:latin typeface="+mj-lt"/>
              <a:ea typeface="Lato Regular"/>
              <a:cs typeface="Lato Regular"/>
            </a:endParaRPr>
          </a:p>
        </p:txBody>
      </p:sp>
      <p:pic>
        <p:nvPicPr>
          <p:cNvPr id="8" name="Content Placeholder 27">
            <a:extLst>
              <a:ext uri="{FF2B5EF4-FFF2-40B4-BE49-F238E27FC236}">
                <a16:creationId xmlns:a16="http://schemas.microsoft.com/office/drawing/2014/main" xmlns="" id="{5ADA40A0-8643-44C4-9EAA-B1EB93CA7F7C}"/>
              </a:ext>
            </a:extLst>
          </p:cNvPr>
          <p:cNvPicPr>
            <a:picLocks noChangeAspect="1"/>
          </p:cNvPicPr>
          <p:nvPr/>
        </p:nvPicPr>
        <p:blipFill>
          <a:blip r:embed="rId4"/>
          <a:stretch>
            <a:fillRect/>
          </a:stretch>
        </p:blipFill>
        <p:spPr>
          <a:xfrm>
            <a:off x="6804718" y="1747728"/>
            <a:ext cx="4176122" cy="2651990"/>
          </a:xfrm>
          <a:prstGeom prst="rect">
            <a:avLst/>
          </a:prstGeom>
        </p:spPr>
      </p:pic>
    </p:spTree>
    <p:custDataLst>
      <p:tags r:id="rId1"/>
    </p:custDataLst>
    <p:extLst>
      <p:ext uri="{BB962C8B-B14F-4D97-AF65-F5344CB8AC3E}">
        <p14:creationId xmlns:p14="http://schemas.microsoft.com/office/powerpoint/2010/main" val="136872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stice league">
            <a:extLst>
              <a:ext uri="{FF2B5EF4-FFF2-40B4-BE49-F238E27FC236}">
                <a16:creationId xmlns:a16="http://schemas.microsoft.com/office/drawing/2014/main" xmlns="" id="{02F757BE-7C9E-44D7-A6A3-EBDBE971C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757"/>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00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xmlns="" id="{602FCB8B-821E-4A33-8F7F-F3C2369359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79" y="1307482"/>
            <a:ext cx="6102242" cy="4878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4AAF1BF6-754A-4E2F-98FB-0367AA4DEC14}"/>
              </a:ext>
            </a:extLst>
          </p:cNvPr>
          <p:cNvSpPr/>
          <p:nvPr/>
        </p:nvSpPr>
        <p:spPr>
          <a:xfrm>
            <a:off x="7668401" y="1359899"/>
            <a:ext cx="1423182" cy="15813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xmlns="" id="{128F875E-BEC6-4067-9264-6C76BA3B0830}"/>
              </a:ext>
            </a:extLst>
          </p:cNvPr>
          <p:cNvSpPr>
            <a:spLocks noGrp="1"/>
          </p:cNvSpPr>
          <p:nvPr>
            <p:ph type="title"/>
          </p:nvPr>
        </p:nvSpPr>
        <p:spPr/>
        <p:txBody>
          <a:bodyPr/>
          <a:lstStyle/>
          <a:p>
            <a:r>
              <a:rPr lang="en-GB" dirty="0"/>
              <a:t>The Twelve-Factor Microservice</a:t>
            </a:r>
          </a:p>
        </p:txBody>
      </p:sp>
    </p:spTree>
    <p:custDataLst>
      <p:tags r:id="rId1"/>
    </p:custDataLst>
    <p:extLst>
      <p:ext uri="{BB962C8B-B14F-4D97-AF65-F5344CB8AC3E}">
        <p14:creationId xmlns:p14="http://schemas.microsoft.com/office/powerpoint/2010/main" val="211068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141857-66C9-415F-B819-409BAF6639E0}"/>
              </a:ext>
            </a:extLst>
          </p:cNvPr>
          <p:cNvSpPr>
            <a:spLocks noGrp="1"/>
          </p:cNvSpPr>
          <p:nvPr>
            <p:ph type="title"/>
          </p:nvPr>
        </p:nvSpPr>
        <p:spPr/>
        <p:txBody>
          <a:bodyPr/>
          <a:lstStyle/>
          <a:p>
            <a:r>
              <a:rPr lang="en-GB" b="1" dirty="0"/>
              <a:t>Kubernetes, Micros &amp; Key Vault Integration</a:t>
            </a:r>
            <a:endParaRPr lang="en-GB" dirty="0"/>
          </a:p>
        </p:txBody>
      </p:sp>
      <p:sp>
        <p:nvSpPr>
          <p:cNvPr id="3" name="Content Placeholder 2">
            <a:extLst>
              <a:ext uri="{FF2B5EF4-FFF2-40B4-BE49-F238E27FC236}">
                <a16:creationId xmlns:a16="http://schemas.microsoft.com/office/drawing/2014/main" xmlns="" id="{CFF694B7-EAA9-49CD-9345-D9C713EFF66A}"/>
              </a:ext>
            </a:extLst>
          </p:cNvPr>
          <p:cNvSpPr>
            <a:spLocks noGrp="1"/>
          </p:cNvSpPr>
          <p:nvPr>
            <p:ph idx="1"/>
          </p:nvPr>
        </p:nvSpPr>
        <p:spPr/>
        <p:txBody>
          <a:bodyPr/>
          <a:lstStyle/>
          <a:p>
            <a:r>
              <a:rPr lang="en-GB" dirty="0"/>
              <a:t>Syncing Kubernetes Secrets: who &amp; how?</a:t>
            </a:r>
          </a:p>
          <a:p>
            <a:r>
              <a:rPr lang="en-GB" dirty="0"/>
              <a:t>Microservices have Key Vault dependencies</a:t>
            </a:r>
          </a:p>
          <a:p>
            <a:r>
              <a:rPr lang="en-GB" dirty="0"/>
              <a:t>Environment variables are a “De Facto Standard”</a:t>
            </a:r>
          </a:p>
          <a:p>
            <a:r>
              <a:rPr lang="en-GB" dirty="0">
                <a:sym typeface="Wingdings" panose="05000000000000000000" pitchFamily="2" charset="2"/>
              </a:rPr>
              <a:t>Need a KISS solution</a:t>
            </a:r>
          </a:p>
          <a:p>
            <a:endParaRPr lang="en-GB" dirty="0"/>
          </a:p>
        </p:txBody>
      </p:sp>
    </p:spTree>
    <p:custDataLst>
      <p:tags r:id="rId1"/>
    </p:custDataLst>
    <p:extLst>
      <p:ext uri="{BB962C8B-B14F-4D97-AF65-F5344CB8AC3E}">
        <p14:creationId xmlns:p14="http://schemas.microsoft.com/office/powerpoint/2010/main" val="422908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How should we handle secrets?</a:t>
            </a:r>
          </a:p>
        </p:txBody>
      </p:sp>
      <p:sp>
        <p:nvSpPr>
          <p:cNvPr id="3" name="Content Placeholder 2">
            <a:extLst>
              <a:ext uri="{FF2B5EF4-FFF2-40B4-BE49-F238E27FC236}">
                <a16:creationId xmlns:a16="http://schemas.microsoft.com/office/drawing/2014/main" xmlns="" id="{DEA89AAF-E755-4671-B97F-AE69456E4EEA}"/>
              </a:ext>
            </a:extLst>
          </p:cNvPr>
          <p:cNvSpPr>
            <a:spLocks noGrp="1"/>
          </p:cNvSpPr>
          <p:nvPr>
            <p:ph idx="1"/>
          </p:nvPr>
        </p:nvSpPr>
        <p:spPr/>
        <p:txBody>
          <a:bodyPr>
            <a:normAutofit/>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a:p>
            <a:pPr lvl="2"/>
            <a:r>
              <a:rPr lang="es-ES" dirty="0" err="1"/>
              <a:t>Admission</a:t>
            </a:r>
            <a:r>
              <a:rPr lang="es-ES" dirty="0"/>
              <a:t> </a:t>
            </a:r>
            <a:r>
              <a:rPr lang="es-ES" dirty="0" err="1"/>
              <a:t>Controllers</a:t>
            </a:r>
            <a:endParaRPr lang="es-ES" dirty="0"/>
          </a:p>
          <a:p>
            <a:pPr lvl="2"/>
            <a:r>
              <a:rPr lang="es-ES" dirty="0" err="1"/>
              <a:t>Dapr</a:t>
            </a:r>
            <a:endParaRPr lang="en-GB" dirty="0"/>
          </a:p>
          <a:p>
            <a:endParaRPr lang="en-GB" dirty="0"/>
          </a:p>
        </p:txBody>
      </p:sp>
    </p:spTree>
    <p:custDataLst>
      <p:tags r:id="rId1"/>
    </p:custDataLst>
    <p:extLst>
      <p:ext uri="{BB962C8B-B14F-4D97-AF65-F5344CB8AC3E}">
        <p14:creationId xmlns:p14="http://schemas.microsoft.com/office/powerpoint/2010/main" val="365749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Using</a:t>
            </a:r>
            <a:r>
              <a:rPr lang="es-ES" dirty="0"/>
              <a:t> </a:t>
            </a:r>
            <a:r>
              <a:rPr lang="es-ES" dirty="0" err="1"/>
              <a:t>pod</a:t>
            </a:r>
            <a:r>
              <a:rPr lang="es-ES" dirty="0"/>
              <a:t> </a:t>
            </a:r>
            <a:r>
              <a:rPr lang="es-ES" dirty="0" err="1"/>
              <a:t>managed</a:t>
            </a:r>
            <a:r>
              <a:rPr lang="es-ES" dirty="0"/>
              <a:t> </a:t>
            </a:r>
            <a:r>
              <a:rPr lang="es-ES" dirty="0" err="1"/>
              <a:t>identities</a:t>
            </a:r>
            <a:endParaRPr lang="es-ES" dirty="0"/>
          </a:p>
        </p:txBody>
      </p:sp>
      <p:pic>
        <p:nvPicPr>
          <p:cNvPr id="9" name="Content Placeholder 8">
            <a:extLst>
              <a:ext uri="{FF2B5EF4-FFF2-40B4-BE49-F238E27FC236}">
                <a16:creationId xmlns:a16="http://schemas.microsoft.com/office/drawing/2014/main" xmlns="" id="{BFD9561D-62ED-4F04-AB8B-EEA6D73EB2CA}"/>
              </a:ext>
            </a:extLst>
          </p:cNvPr>
          <p:cNvPicPr>
            <a:picLocks noGrp="1" noChangeAspect="1"/>
          </p:cNvPicPr>
          <p:nvPr>
            <p:ph idx="1"/>
          </p:nvPr>
        </p:nvPicPr>
        <p:blipFill>
          <a:blip r:embed="rId4"/>
          <a:stretch>
            <a:fillRect/>
          </a:stretch>
        </p:blipFill>
        <p:spPr>
          <a:xfrm>
            <a:off x="1766202" y="1553388"/>
            <a:ext cx="8784555" cy="4511830"/>
          </a:xfrm>
          <a:prstGeom prst="rect">
            <a:avLst/>
          </a:prstGeom>
        </p:spPr>
      </p:pic>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39921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rk kent">
            <a:extLst>
              <a:ext uri="{FF2B5EF4-FFF2-40B4-BE49-F238E27FC236}">
                <a16:creationId xmlns:a16="http://schemas.microsoft.com/office/drawing/2014/main" xmlns="" id="{16372414-6C50-4D31-9249-F41D720E7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0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3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141857-66C9-415F-B819-409BAF6639E0}"/>
              </a:ext>
            </a:extLst>
          </p:cNvPr>
          <p:cNvSpPr>
            <a:spLocks noGrp="1"/>
          </p:cNvSpPr>
          <p:nvPr>
            <p:ph type="title"/>
          </p:nvPr>
        </p:nvSpPr>
        <p:spPr/>
        <p:txBody>
          <a:bodyPr/>
          <a:lstStyle/>
          <a:p>
            <a:r>
              <a:rPr lang="en-GB" b="1" dirty="0" err="1"/>
              <a:t>dapr</a:t>
            </a:r>
            <a:endParaRPr lang="en-GB" dirty="0"/>
          </a:p>
        </p:txBody>
      </p:sp>
      <p:sp>
        <p:nvSpPr>
          <p:cNvPr id="3" name="Content Placeholder 2">
            <a:extLst>
              <a:ext uri="{FF2B5EF4-FFF2-40B4-BE49-F238E27FC236}">
                <a16:creationId xmlns:a16="http://schemas.microsoft.com/office/drawing/2014/main" xmlns="" id="{CFF694B7-EAA9-49CD-9345-D9C713EFF66A}"/>
              </a:ext>
            </a:extLst>
          </p:cNvPr>
          <p:cNvSpPr>
            <a:spLocks noGrp="1"/>
          </p:cNvSpPr>
          <p:nvPr>
            <p:ph idx="1"/>
          </p:nvPr>
        </p:nvSpPr>
        <p:spPr/>
        <p:txBody>
          <a:bodyPr/>
          <a:lstStyle/>
          <a:p>
            <a:r>
              <a:rPr lang="en-GB" dirty="0"/>
              <a:t>An event-driven, portable runtime for building microservices on cloud and edge.</a:t>
            </a:r>
          </a:p>
          <a:p>
            <a:r>
              <a:rPr lang="en-GB" dirty="0"/>
              <a:t>Powerful Building Blocks</a:t>
            </a:r>
          </a:p>
          <a:p>
            <a:r>
              <a:rPr lang="en-GB" dirty="0"/>
              <a:t>Open API</a:t>
            </a:r>
          </a:p>
          <a:p>
            <a:r>
              <a:rPr lang="en-GB" dirty="0"/>
              <a:t>Works with any programming language</a:t>
            </a:r>
          </a:p>
          <a:p>
            <a:r>
              <a:rPr lang="en-GB" dirty="0"/>
              <a:t>Open Source</a:t>
            </a:r>
          </a:p>
        </p:txBody>
      </p:sp>
      <p:pic>
        <p:nvPicPr>
          <p:cNvPr id="1034" name="Picture 10" descr="Image result for dapr logo png">
            <a:extLst>
              <a:ext uri="{FF2B5EF4-FFF2-40B4-BE49-F238E27FC236}">
                <a16:creationId xmlns:a16="http://schemas.microsoft.com/office/drawing/2014/main" xmlns="" id="{07104850-DF3D-43D6-9B40-8D7D1778D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87" y="42449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385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358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B996B35D-E093-4E41-ACE9-1A585A673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xmlns=""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xmlns=""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en-US" dirty="0"/>
              <a:t>AKS: Limits &amp; Resource Reservations</a:t>
            </a:r>
            <a:endParaRPr lang="es-ES" dirty="0"/>
          </a:p>
        </p:txBody>
      </p:sp>
      <p:sp>
        <p:nvSpPr>
          <p:cNvPr id="2" name="Content Placeholder 1">
            <a:extLst>
              <a:ext uri="{FF2B5EF4-FFF2-40B4-BE49-F238E27FC236}">
                <a16:creationId xmlns:a16="http://schemas.microsoft.com/office/drawing/2014/main" xmlns="" id="{D276D790-B189-4F90-A8BA-C7A4DFF348F9}"/>
              </a:ext>
            </a:extLst>
          </p:cNvPr>
          <p:cNvSpPr>
            <a:spLocks noGrp="1"/>
          </p:cNvSpPr>
          <p:nvPr>
            <p:ph idx="1"/>
          </p:nvPr>
        </p:nvSpPr>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34614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Networking</a:t>
            </a:r>
            <a:endParaRPr lang="es-ES" dirty="0"/>
          </a:p>
        </p:txBody>
      </p:sp>
      <p:sp>
        <p:nvSpPr>
          <p:cNvPr id="3" name="Content Placeholder 2">
            <a:extLst>
              <a:ext uri="{FF2B5EF4-FFF2-40B4-BE49-F238E27FC236}">
                <a16:creationId xmlns:a16="http://schemas.microsoft.com/office/drawing/2014/main" xmlns="" id="{AE5788E6-F3B3-40EE-8CAE-55018EFDF3E6}"/>
              </a:ext>
            </a:extLst>
          </p:cNvPr>
          <p:cNvSpPr>
            <a:spLocks noGrp="1"/>
          </p:cNvSpPr>
          <p:nvPr>
            <p:ph idx="1"/>
          </p:nvPr>
        </p:nvSpPr>
        <p:spPr/>
        <p:txBody>
          <a:bodyPr/>
          <a:lstStyle/>
          <a:p>
            <a:pPr marL="171417" indent="-171417" algn="just"/>
            <a:r>
              <a:rPr lang="en-US" sz="1600" b="1" dirty="0"/>
              <a:t>Basic networking</a:t>
            </a:r>
          </a:p>
          <a:p>
            <a:pPr marL="628529" lvl="1" indent="-171417" algn="just"/>
            <a:r>
              <a:rPr lang="en-US" sz="1600" dirty="0"/>
              <a:t>The </a:t>
            </a:r>
            <a:r>
              <a:rPr lang="en-US" sz="1600" b="1" dirty="0"/>
              <a:t>Azure platform manages the network configuration </a:t>
            </a:r>
            <a:r>
              <a:rPr lang="en-US" sz="1600" dirty="0"/>
              <a:t>of the cluster and pods. </a:t>
            </a:r>
          </a:p>
          <a:p>
            <a:pPr marL="628529" lvl="1" indent="-171417" algn="just"/>
            <a:r>
              <a:rPr lang="en-US" sz="1600" dirty="0"/>
              <a:t>With basic networking, you can't define network configuration such as subnet names or the IP address ranges assigned to the AKS cluster.</a:t>
            </a:r>
          </a:p>
          <a:p>
            <a:pPr marL="628529" lvl="1" indent="-171417" algn="just"/>
            <a:r>
              <a:rPr lang="en-US" sz="1600" dirty="0"/>
              <a:t>Nodes in an AKS cluster configured for basic networking use the </a:t>
            </a:r>
            <a:r>
              <a:rPr lang="en-US" sz="1600" b="1" dirty="0" err="1"/>
              <a:t>kubenet</a:t>
            </a:r>
            <a:r>
              <a:rPr lang="en-US" sz="1600" dirty="0"/>
              <a:t> Kubernetes plugin.</a:t>
            </a:r>
          </a:p>
          <a:p>
            <a:pPr marL="628529" lvl="1" indent="-171417" algn="just"/>
            <a:r>
              <a:rPr lang="en-US" sz="1600" dirty="0"/>
              <a:t>Expose a Kubernetes service externally or internally through the Azure Load Balancer.</a:t>
            </a:r>
          </a:p>
          <a:p>
            <a:pPr marL="628529" lvl="1" indent="-171417" algn="just"/>
            <a:r>
              <a:rPr lang="en-US" sz="1600" dirty="0"/>
              <a:t>Pods can access resources on the public Internet.</a:t>
            </a:r>
          </a:p>
          <a:p>
            <a:pPr marL="171417" indent="-171417" algn="just"/>
            <a:r>
              <a:rPr lang="en-US" sz="1600" b="1" dirty="0"/>
              <a:t>Advanced networking</a:t>
            </a:r>
          </a:p>
          <a:p>
            <a:pPr marL="628529" lvl="1" indent="-171417" algn="just"/>
            <a:r>
              <a:rPr lang="en-US" sz="1600" dirty="0"/>
              <a:t>Advanced networking places your pods in an Azure virtual network that you configure.</a:t>
            </a:r>
          </a:p>
          <a:p>
            <a:pPr marL="628529" lvl="1" indent="-171417" algn="just"/>
            <a:r>
              <a:rPr lang="en-US" sz="1600" dirty="0"/>
              <a:t>Better performance than basic networking</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xmlns=""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09" y="4380883"/>
            <a:ext cx="5218960" cy="18149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839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xmlns="" id="{20F56997-0701-496C-B6A9-048823FD1DE6}"/>
              </a:ext>
            </a:extLst>
          </p:cNvPr>
          <p:cNvSpPr>
            <a:spLocks noGrp="1"/>
          </p:cNvSpPr>
          <p:nvPr>
            <p:ph idx="1"/>
          </p:nvPr>
        </p:nvSpPr>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7" name="Content Placeholder 9">
            <a:extLst>
              <a:ext uri="{FF2B5EF4-FFF2-40B4-BE49-F238E27FC236}">
                <a16:creationId xmlns:a16="http://schemas.microsoft.com/office/drawing/2014/main" xmlns="" id="{9C9CF415-D1AB-4467-9A31-D78ED9E7DE7C}"/>
              </a:ext>
            </a:extLst>
          </p:cNvPr>
          <p:cNvPicPr>
            <a:picLocks noChangeAspect="1"/>
          </p:cNvPicPr>
          <p:nvPr/>
        </p:nvPicPr>
        <p:blipFill>
          <a:blip r:embed="rId4"/>
          <a:stretch>
            <a:fillRect/>
          </a:stretch>
        </p:blipFill>
        <p:spPr>
          <a:xfrm>
            <a:off x="9160328" y="1212994"/>
            <a:ext cx="2780017" cy="4090771"/>
          </a:xfrm>
          <a:prstGeom prst="rect">
            <a:avLst/>
          </a:prstGeom>
        </p:spPr>
      </p:pic>
    </p:spTree>
    <p:custDataLst>
      <p:tags r:id="rId1"/>
    </p:custDataLst>
    <p:extLst>
      <p:ext uri="{BB962C8B-B14F-4D97-AF65-F5344CB8AC3E}">
        <p14:creationId xmlns:p14="http://schemas.microsoft.com/office/powerpoint/2010/main" val="59199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xmlns="" id="{DEA89AAF-E755-4671-B97F-AE69456E4EEA}"/>
              </a:ext>
            </a:extLst>
          </p:cNvPr>
          <p:cNvSpPr>
            <a:spLocks noGrp="1"/>
          </p:cNvSpPr>
          <p:nvPr>
            <p:ph idx="1"/>
          </p:nvPr>
        </p:nvSpPr>
        <p:spPr/>
        <p:txBody>
          <a:bodyPr/>
          <a:lstStyle/>
          <a:p>
            <a:r>
              <a:rPr lang="en-GB" dirty="0"/>
              <a:t> Azure Instance Metadata Service (IMDS)</a:t>
            </a:r>
          </a:p>
          <a:p>
            <a:pPr lvl="1"/>
            <a:r>
              <a:rPr lang="en-GB" dirty="0"/>
              <a:t>REST endpoint</a:t>
            </a:r>
          </a:p>
          <a:p>
            <a:pPr lvl="1"/>
            <a:r>
              <a:rPr lang="en-GB" dirty="0"/>
              <a:t>The endpoint is available at a well-known non-routable IP address (</a:t>
            </a:r>
            <a:r>
              <a:rPr lang="en-GB" b="1" dirty="0"/>
              <a:t>169.254.169.254</a:t>
            </a:r>
            <a:r>
              <a:rPr lang="en-GB" dirty="0"/>
              <a:t>) that can be accessed only from within Azure ARM Services</a:t>
            </a:r>
          </a:p>
        </p:txBody>
      </p:sp>
    </p:spTree>
    <p:custDataLst>
      <p:tags r:id="rId1"/>
    </p:custDataLst>
    <p:extLst>
      <p:ext uri="{BB962C8B-B14F-4D97-AF65-F5344CB8AC3E}">
        <p14:creationId xmlns:p14="http://schemas.microsoft.com/office/powerpoint/2010/main" val="121846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141857-66C9-415F-B819-409BAF6639E0}"/>
              </a:ext>
            </a:extLst>
          </p:cNvPr>
          <p:cNvSpPr>
            <a:spLocks noGrp="1"/>
          </p:cNvSpPr>
          <p:nvPr>
            <p:ph type="title"/>
          </p:nvPr>
        </p:nvSpPr>
        <p:spPr/>
        <p:txBody>
          <a:bodyPr/>
          <a:lstStyle/>
          <a:p>
            <a:r>
              <a:rPr lang="en-GB" dirty="0"/>
              <a:t>Azure services that support Azure AD authentication</a:t>
            </a:r>
          </a:p>
        </p:txBody>
      </p:sp>
      <p:sp>
        <p:nvSpPr>
          <p:cNvPr id="3" name="Content Placeholder 2">
            <a:extLst>
              <a:ext uri="{FF2B5EF4-FFF2-40B4-BE49-F238E27FC236}">
                <a16:creationId xmlns:a16="http://schemas.microsoft.com/office/drawing/2014/main" xmlns="" id="{CFF694B7-EAA9-49CD-9345-D9C713EFF66A}"/>
              </a:ext>
            </a:extLst>
          </p:cNvPr>
          <p:cNvSpPr>
            <a:spLocks noGrp="1"/>
          </p:cNvSpPr>
          <p:nvPr>
            <p:ph idx="1"/>
          </p:nvPr>
        </p:nvSpPr>
        <p:spPr/>
        <p:txBody>
          <a:bodyPr/>
          <a:lstStyle/>
          <a:p>
            <a:r>
              <a:rPr lang="en-GB" dirty="0"/>
              <a:t>Azure Resource Manager</a:t>
            </a:r>
          </a:p>
          <a:p>
            <a:r>
              <a:rPr lang="en-GB" dirty="0"/>
              <a:t>Azure Key Vault</a:t>
            </a:r>
          </a:p>
          <a:p>
            <a:r>
              <a:rPr lang="en-GB" dirty="0"/>
              <a:t>Azure Data Lake</a:t>
            </a:r>
          </a:p>
          <a:p>
            <a:r>
              <a:rPr lang="en-GB" dirty="0"/>
              <a:t>Azure SQL</a:t>
            </a:r>
          </a:p>
          <a:p>
            <a:r>
              <a:rPr lang="en-GB" dirty="0"/>
              <a:t>Azure Event Hubs</a:t>
            </a:r>
          </a:p>
          <a:p>
            <a:r>
              <a:rPr lang="en-GB" dirty="0"/>
              <a:t>Azure Service Bus</a:t>
            </a:r>
          </a:p>
          <a:p>
            <a:r>
              <a:rPr lang="en-GB" dirty="0"/>
              <a:t>Azure Storage blobs and queues</a:t>
            </a:r>
          </a:p>
          <a:p>
            <a:r>
              <a:rPr lang="en-GB" dirty="0"/>
              <a:t>Azure Analysis Services</a:t>
            </a:r>
          </a:p>
        </p:txBody>
      </p:sp>
    </p:spTree>
    <p:custDataLst>
      <p:tags r:id="rId1"/>
    </p:custDataLst>
    <p:extLst>
      <p:ext uri="{BB962C8B-B14F-4D97-AF65-F5344CB8AC3E}">
        <p14:creationId xmlns:p14="http://schemas.microsoft.com/office/powerpoint/2010/main" val="97182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GOALS: Answer the following questions</a:t>
            </a:r>
          </a:p>
        </p:txBody>
      </p:sp>
      <p:sp>
        <p:nvSpPr>
          <p:cNvPr id="3" name="Content Placeholder 2">
            <a:extLst>
              <a:ext uri="{FF2B5EF4-FFF2-40B4-BE49-F238E27FC236}">
                <a16:creationId xmlns:a16="http://schemas.microsoft.com/office/drawing/2014/main" xmlns="" id="{DEA89AAF-E755-4671-B97F-AE69456E4EEA}"/>
              </a:ext>
            </a:extLst>
          </p:cNvPr>
          <p:cNvSpPr>
            <a:spLocks noGrp="1"/>
          </p:cNvSpPr>
          <p:nvPr>
            <p:ph idx="1"/>
          </p:nvPr>
        </p:nvSpPr>
        <p:spPr/>
        <p:txBody>
          <a:bodyPr>
            <a:normAutofit fontScale="92500" lnSpcReduction="20000"/>
          </a:bodyPr>
          <a:lstStyle/>
          <a:p>
            <a:r>
              <a:rPr lang="en-GB" dirty="0"/>
              <a:t>What happened to the dashboard?</a:t>
            </a:r>
          </a:p>
          <a:p>
            <a:r>
              <a:rPr lang="en-GB" dirty="0"/>
              <a:t>How should we deploy our apps?</a:t>
            </a:r>
          </a:p>
          <a:p>
            <a:r>
              <a:rPr lang="en-GB" dirty="0"/>
              <a:t>How can we protect AKS with a firewall?</a:t>
            </a:r>
          </a:p>
          <a:p>
            <a:r>
              <a:rPr lang="en-GB" dirty="0"/>
              <a:t>How easy is to setup an ingress?</a:t>
            </a:r>
          </a:p>
          <a:p>
            <a:r>
              <a:rPr lang="en-GB" dirty="0"/>
              <a:t>How can we upgrade a cluster</a:t>
            </a:r>
            <a:r>
              <a:rPr lang="en-GB" dirty="0" smtClean="0"/>
              <a:t>?</a:t>
            </a:r>
            <a:endParaRPr lang="en-GB" dirty="0" smtClean="0"/>
          </a:p>
          <a:p>
            <a:r>
              <a:rPr lang="en-GB" dirty="0" smtClean="0"/>
              <a:t>How </a:t>
            </a:r>
            <a:r>
              <a:rPr lang="en-GB" dirty="0"/>
              <a:t>do I patch the cluster?</a:t>
            </a:r>
          </a:p>
          <a:p>
            <a:r>
              <a:rPr lang="en-GB" dirty="0" smtClean="0"/>
              <a:t>Can </a:t>
            </a:r>
            <a:r>
              <a:rPr lang="en-GB" dirty="0"/>
              <a:t>I get rid of the worker nodes?</a:t>
            </a:r>
          </a:p>
          <a:p>
            <a:r>
              <a:rPr lang="en-GB" dirty="0"/>
              <a:t>What about stateful applications?</a:t>
            </a:r>
          </a:p>
          <a:p>
            <a:r>
              <a:rPr lang="en-GB" dirty="0"/>
              <a:t>Can multiple Teams work in the same cluster?</a:t>
            </a:r>
          </a:p>
          <a:p>
            <a:r>
              <a:rPr lang="en-GB" dirty="0"/>
              <a:t>How should we handle secrets?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What happened to the dashboard?</a:t>
            </a:r>
          </a:p>
        </p:txBody>
      </p:sp>
      <p:sp>
        <p:nvSpPr>
          <p:cNvPr id="3" name="Content Placeholder 2">
            <a:extLst>
              <a:ext uri="{FF2B5EF4-FFF2-40B4-BE49-F238E27FC236}">
                <a16:creationId xmlns:a16="http://schemas.microsoft.com/office/drawing/2014/main" xmlns="" id="{DEA89AAF-E755-4671-B97F-AE69456E4EEA}"/>
              </a:ext>
            </a:extLst>
          </p:cNvPr>
          <p:cNvSpPr>
            <a:spLocks noGrp="1"/>
          </p:cNvSpPr>
          <p:nvPr>
            <p:ph idx="1"/>
          </p:nvPr>
        </p:nvSpPr>
        <p:spPr/>
        <p:txBody>
          <a:bodyPr>
            <a:normAutofit/>
          </a:bodyPr>
          <a:lstStyle/>
          <a:p>
            <a:r>
              <a:rPr lang="en-GB" dirty="0"/>
              <a:t>If your AKS cluster uses RBAC, a </a:t>
            </a:r>
            <a:r>
              <a:rPr lang="en-GB" dirty="0" err="1"/>
              <a:t>ClusterRoleBinding</a:t>
            </a:r>
            <a:r>
              <a:rPr lang="en-GB" dirty="0"/>
              <a:t> must be created before you can correctly access the dashboard.</a:t>
            </a:r>
          </a:p>
          <a:p>
            <a:r>
              <a:rPr lang="en-GB" dirty="0"/>
              <a:t>By default, the Kubernetes dashboard is deployed with minimal read access and displays RBAC access errors</a:t>
            </a:r>
          </a:p>
          <a:p>
            <a:endParaRPr lang="en-GB" dirty="0"/>
          </a:p>
          <a:p>
            <a:pPr marL="0" indent="0">
              <a:buNone/>
            </a:pPr>
            <a:r>
              <a:rPr lang="en-GB" b="1" i="1" dirty="0" err="1"/>
              <a:t>kubectl</a:t>
            </a:r>
            <a:r>
              <a:rPr lang="en-GB" b="1" i="1" dirty="0"/>
              <a:t> create </a:t>
            </a:r>
            <a:r>
              <a:rPr lang="en-GB" b="1" i="1" dirty="0" err="1"/>
              <a:t>clusterrolebinding</a:t>
            </a:r>
            <a:r>
              <a:rPr lang="en-GB" b="1" i="1" dirty="0"/>
              <a:t> </a:t>
            </a:r>
            <a:r>
              <a:rPr lang="en-GB" b="1" i="1" dirty="0" err="1"/>
              <a:t>kubernetes</a:t>
            </a:r>
            <a:r>
              <a:rPr lang="en-GB" b="1" i="1" dirty="0"/>
              <a:t>-dashboard --</a:t>
            </a:r>
            <a:r>
              <a:rPr lang="en-GB" b="1" i="1" dirty="0" err="1"/>
              <a:t>clusterrole</a:t>
            </a:r>
            <a:r>
              <a:rPr lang="en-GB" b="1" i="1" dirty="0"/>
              <a:t>=cluster-admin --</a:t>
            </a:r>
            <a:r>
              <a:rPr lang="en-GB" b="1" i="1" dirty="0" err="1"/>
              <a:t>serviceaccount</a:t>
            </a:r>
            <a:r>
              <a:rPr lang="en-GB" b="1" i="1" dirty="0"/>
              <a:t>=</a:t>
            </a:r>
            <a:r>
              <a:rPr lang="en-GB" b="1" i="1" dirty="0" err="1"/>
              <a:t>kube-system:kubernetes-dashboard</a:t>
            </a:r>
            <a:endParaRPr lang="en-GB" b="1" i="1" dirty="0"/>
          </a:p>
          <a:p>
            <a:endParaRPr lang="en-GB" dirty="0"/>
          </a:p>
        </p:txBody>
      </p:sp>
    </p:spTree>
    <p:custDataLst>
      <p:tags r:id="rId1"/>
    </p:custDataLst>
    <p:extLst>
      <p:ext uri="{BB962C8B-B14F-4D97-AF65-F5344CB8AC3E}">
        <p14:creationId xmlns:p14="http://schemas.microsoft.com/office/powerpoint/2010/main" val="353414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How should we deploy our apps?</a:t>
            </a:r>
          </a:p>
        </p:txBody>
      </p:sp>
      <p:sp>
        <p:nvSpPr>
          <p:cNvPr id="3" name="Content Placeholder 2">
            <a:extLst>
              <a:ext uri="{FF2B5EF4-FFF2-40B4-BE49-F238E27FC236}">
                <a16:creationId xmlns:a16="http://schemas.microsoft.com/office/drawing/2014/main" xmlns="" id="{DEA89AAF-E755-4671-B97F-AE69456E4EEA}"/>
              </a:ext>
            </a:extLst>
          </p:cNvPr>
          <p:cNvSpPr>
            <a:spLocks noGrp="1"/>
          </p:cNvSpPr>
          <p:nvPr>
            <p:ph idx="1"/>
          </p:nvPr>
        </p:nvSpPr>
        <p:spPr/>
        <p:txBody>
          <a:bodyPr>
            <a:normAutofit/>
          </a:bodyPr>
          <a:lstStyle/>
          <a:p>
            <a:r>
              <a:rPr lang="en-GB" dirty="0"/>
              <a:t>Use Helm</a:t>
            </a:r>
          </a:p>
          <a:p>
            <a:r>
              <a:rPr lang="en-GB" dirty="0"/>
              <a:t>Stay away from Tiller </a:t>
            </a:r>
            <a:r>
              <a:rPr lang="en-GB" dirty="0">
                <a:sym typeface="Wingdings" panose="05000000000000000000" pitchFamily="2" charset="2"/>
              </a:rPr>
              <a:t> </a:t>
            </a:r>
            <a:r>
              <a:rPr lang="en-GB" b="1" dirty="0">
                <a:sym typeface="Wingdings" panose="05000000000000000000" pitchFamily="2" charset="2"/>
              </a:rPr>
              <a:t>Use Helm </a:t>
            </a:r>
            <a:r>
              <a:rPr lang="en-GB" b="1" dirty="0" smtClean="0">
                <a:sym typeface="Wingdings" panose="05000000000000000000" pitchFamily="2" charset="2"/>
              </a:rPr>
              <a:t>3 or else Bake!!!</a:t>
            </a:r>
            <a:endParaRPr lang="en-GB" b="1" dirty="0">
              <a:sym typeface="Wingdings" panose="05000000000000000000" pitchFamily="2" charset="2"/>
            </a:endParaRPr>
          </a:p>
          <a:p>
            <a:r>
              <a:rPr lang="en-GB" dirty="0">
                <a:sym typeface="Wingdings" panose="05000000000000000000" pitchFamily="2" charset="2"/>
              </a:rPr>
              <a:t>For the </a:t>
            </a:r>
            <a:r>
              <a:rPr lang="en-GB" dirty="0">
                <a:sym typeface="Wingdings" panose="05000000000000000000" pitchFamily="2" charset="2"/>
              </a:rPr>
              <a:t>inner </a:t>
            </a:r>
            <a:r>
              <a:rPr lang="en-GB">
                <a:sym typeface="Wingdings" panose="05000000000000000000" pitchFamily="2" charset="2"/>
              </a:rPr>
              <a:t>loop </a:t>
            </a:r>
            <a:r>
              <a:rPr lang="en-GB" smtClean="0">
                <a:sym typeface="Wingdings" panose="05000000000000000000" pitchFamily="2" charset="2"/>
              </a:rPr>
              <a:t>use Draft</a:t>
            </a:r>
            <a:r>
              <a:rPr lang="en-GB" dirty="0">
                <a:sym typeface="Wingdings" panose="05000000000000000000" pitchFamily="2" charset="2"/>
              </a:rPr>
              <a:t>, </a:t>
            </a:r>
            <a:r>
              <a:rPr lang="en-GB" dirty="0" err="1" smtClean="0">
                <a:sym typeface="Wingdings" panose="05000000000000000000" pitchFamily="2" charset="2"/>
              </a:rPr>
              <a:t>Skaffold</a:t>
            </a:r>
            <a:r>
              <a:rPr lang="en-GB" dirty="0">
                <a:sym typeface="Wingdings" panose="05000000000000000000" pitchFamily="2" charset="2"/>
              </a:rPr>
              <a:t>, </a:t>
            </a:r>
            <a:r>
              <a:rPr lang="en-GB" dirty="0" smtClean="0">
                <a:sym typeface="Wingdings" panose="05000000000000000000" pitchFamily="2" charset="2"/>
              </a:rPr>
              <a:t>Azure </a:t>
            </a:r>
            <a:r>
              <a:rPr lang="en-GB" dirty="0">
                <a:sym typeface="Wingdings" panose="05000000000000000000" pitchFamily="2" charset="2"/>
              </a:rPr>
              <a:t>Dev Spaces</a:t>
            </a:r>
            <a:endParaRPr lang="en-GB" dirty="0"/>
          </a:p>
          <a:p>
            <a:endParaRPr lang="en-GB" dirty="0"/>
          </a:p>
        </p:txBody>
      </p:sp>
      <p:pic>
        <p:nvPicPr>
          <p:cNvPr id="2052" name="Picture 4" descr="Image result for helm logo">
            <a:extLst>
              <a:ext uri="{FF2B5EF4-FFF2-40B4-BE49-F238E27FC236}">
                <a16:creationId xmlns:a16="http://schemas.microsoft.com/office/drawing/2014/main" xmlns="" id="{E490B33A-ED11-45F1-AAFC-3FB39C841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497007"/>
            <a:ext cx="2095500" cy="2181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9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justice league screen">
            <a:extLst>
              <a:ext uri="{FF2B5EF4-FFF2-40B4-BE49-F238E27FC236}">
                <a16:creationId xmlns:a16="http://schemas.microsoft.com/office/drawing/2014/main" xmlns="" id="{0B2C5659-774B-41D4-8F52-721FFBA6D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9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How can we protect AKS with a firewall?</a:t>
            </a:r>
          </a:p>
        </p:txBody>
      </p:sp>
      <p:sp>
        <p:nvSpPr>
          <p:cNvPr id="3" name="Content Placeholder 2">
            <a:extLst>
              <a:ext uri="{FF2B5EF4-FFF2-40B4-BE49-F238E27FC236}">
                <a16:creationId xmlns:a16="http://schemas.microsoft.com/office/drawing/2014/main" xmlns="" id="{DEA89AAF-E755-4671-B97F-AE69456E4EEA}"/>
              </a:ext>
            </a:extLst>
          </p:cNvPr>
          <p:cNvSpPr>
            <a:spLocks noGrp="1"/>
          </p:cNvSpPr>
          <p:nvPr>
            <p:ph idx="1"/>
          </p:nvPr>
        </p:nvSpPr>
        <p:spPr/>
        <p:txBody>
          <a:bodyPr>
            <a:normAutofit/>
          </a:bodyPr>
          <a:lstStyle/>
          <a:p>
            <a:r>
              <a:rPr lang="en-US" dirty="0"/>
              <a:t>AKS HTTP application routing feature: Azure platform creates the Ingress controller and an External-DNS </a:t>
            </a:r>
            <a:r>
              <a:rPr lang="en-US" dirty="0">
                <a:sym typeface="Wingdings" panose="05000000000000000000" pitchFamily="2" charset="2"/>
              </a:rPr>
              <a:t> Disable</a:t>
            </a:r>
            <a:endParaRPr lang="en-US" dirty="0"/>
          </a:p>
          <a:p>
            <a:r>
              <a:rPr lang="en-US" dirty="0"/>
              <a:t>Use NGINX + Let's Encrypt</a:t>
            </a:r>
          </a:p>
          <a:p>
            <a:pPr lvl="1"/>
            <a:r>
              <a:rPr lang="en-US" dirty="0"/>
              <a:t>SSL/TLS termination</a:t>
            </a:r>
          </a:p>
          <a:p>
            <a:r>
              <a:rPr lang="en-US" dirty="0"/>
              <a:t>Azure Application Gateway Ingress Controller</a:t>
            </a:r>
          </a:p>
          <a:p>
            <a:pPr lvl="1"/>
            <a:r>
              <a:rPr lang="en-US" dirty="0"/>
              <a:t>WAF (Web application firewall)</a:t>
            </a:r>
          </a:p>
          <a:p>
            <a:pPr lvl="1"/>
            <a:r>
              <a:rPr lang="en-US" dirty="0"/>
              <a:t>Pod Managed Identity</a:t>
            </a:r>
          </a:p>
          <a:p>
            <a:endParaRPr lang="en-GB" dirty="0"/>
          </a:p>
          <a:p>
            <a:endParaRPr lang="en-GB" dirty="0"/>
          </a:p>
        </p:txBody>
      </p:sp>
    </p:spTree>
    <p:custDataLst>
      <p:tags r:id="rId1"/>
    </p:custDataLst>
    <p:extLst>
      <p:ext uri="{BB962C8B-B14F-4D97-AF65-F5344CB8AC3E}">
        <p14:creationId xmlns:p14="http://schemas.microsoft.com/office/powerpoint/2010/main" val="13604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5E58CE-DAFA-49B1-8F27-32D423105422}"/>
              </a:ext>
            </a:extLst>
          </p:cNvPr>
          <p:cNvSpPr>
            <a:spLocks noGrp="1"/>
          </p:cNvSpPr>
          <p:nvPr>
            <p:ph type="title"/>
          </p:nvPr>
        </p:nvSpPr>
        <p:spPr/>
        <p:txBody>
          <a:bodyPr/>
          <a:lstStyle/>
          <a:p>
            <a:r>
              <a:rPr lang="en-GB" dirty="0"/>
              <a:t>How can we protect AKS with a firewall?</a:t>
            </a:r>
          </a:p>
        </p:txBody>
      </p:sp>
      <p:pic>
        <p:nvPicPr>
          <p:cNvPr id="4" name="Imagen 5">
            <a:extLst>
              <a:ext uri="{FF2B5EF4-FFF2-40B4-BE49-F238E27FC236}">
                <a16:creationId xmlns:a16="http://schemas.microsoft.com/office/drawing/2014/main" xmlns="" id="{EAEE6EA4-DDE9-418C-9F4D-C6B8FAF0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76" y="1370181"/>
            <a:ext cx="6223447" cy="5156115"/>
          </a:xfrm>
          <a:prstGeom prst="rect">
            <a:avLst/>
          </a:prstGeom>
        </p:spPr>
      </p:pic>
    </p:spTree>
    <p:custDataLst>
      <p:tags r:id="rId1"/>
    </p:custDataLst>
    <p:extLst>
      <p:ext uri="{BB962C8B-B14F-4D97-AF65-F5344CB8AC3E}">
        <p14:creationId xmlns:p14="http://schemas.microsoft.com/office/powerpoint/2010/main" val="130438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6e6545bfdeb6417aa59e3ddf0ed0825c&quot;,&quot;LanguageCode&quot;:&quot;es-ES&quot;,&quot;SlideGuids&quot;:[&quot;250528d0-7947-4bcd-aa4a-558b38fc3d12&quot;,&quot;93f0727e-8a91-4a15-9016-8ebeb0dbc872&quot;,&quot;8e84da45-8735-4c90-89e4-51ee76a4674a&quot;,&quot;cfbb7246-a6bd-4d49-8a0e-f489067c1e4c&quot;,&quot;40af61cf-0eee-4564-8c45-5d181a3fb5e8&quot;,&quot;56d58628-8b87-4d32-8a4d-c3efa2a07993&quot;,&quot;803becb8-7299-4e28-b1f3-78a1fc17ef24&quot;,&quot;ddb6d071-c639-4ba1-a159-453f9695527b&quot;,&quot;b5ce604a-09e6-4d01-bdbf-77dc39bf0487&quot;,&quot;8b4d8a7f-96de-473f-8117-33a8c2cb4009&quot;,&quot;35284931-3767-4e11-973e-10e94c508f2c&quot;,&quot;bd1e9b03-add0-4e56-9a30-2cd4ea73a110&quot;,&quot;46d2c759-833a-4e1d-824c-bac3c205ba20&quot;,&quot;fb207881-1599-440e-82fd-ce7aa18f6f1e&quot;,&quot;9c18a537-195f-4129-9148-164fdcf41178&quot;,&quot;b221753a-0bb3-416c-9c61-6304fa94bb79&quot;,&quot;eebd07cf-6332-4ffc-90bf-675d74aeebeb&quot;,&quot;781d4dfa-e2a5-4bb1-8d87-67eac05a6a7c&quot;,&quot;400b76e7-ff39-4671-978b-7698b493827e&quot;,&quot;56eeff3e-7afa-4b32-8ada-0a04ed07709c&quot;,&quot;662236e8-a2a0-4513-b240-1e6d5393f0bd&quot;,&quot;941044e0-4362-45d4-8569-17678e4bc655&quot;,&quot;27e36fbe-da18-421e-87ab-454eb827ace3&quot;,&quot;cc726f99-4a94-4cca-9836-24f344c1f743&quot;,&quot;e5a1fb6d-2081-4667-8cd0-bab942ced2fb&quot;,&quot;12c10eb9-8f68-4014-b698-a67965ea6bb6&quot;],&quot;TimeStamp&quot;:&quot;2020-01-16T20:46:12.9005475+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6eeff3e-7afa-4b32-8ada-0a04ed07709c&quot;,&quot;TimeStamp&quot;:&quot;2020-01-16T20:41:12.7902346+01: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2236e8-a2a0-4513-b240-1e6d5393f0bd&quot;,&quot;TimeStamp&quot;:&quot;2020-01-16T20:41:12.7902346+01: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726f99-4a94-4cca-9836-24f344c1f743&quot;,&quot;TimeStamp&quot;:&quot;2020-01-16T20:41:12.7912306+01: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c10eb9-8f68-4014-b698-a67965ea6bb6&quot;,&quot;TimeStamp&quot;:&quot;2020-01-16T20:41:12.7912306+01: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21753a-0bb3-416c-9c61-6304fa94bb79&quot;,&quot;TimeStamp&quot;:&quot;2020-01-16T20:41:12.7902346+01: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81d4dfa-e2a5-4bb1-8d87-67eac05a6a7c&quot;,&quot;TimeStamp&quot;:&quot;2020-01-16T20:41:12.790234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f0727e-8a91-4a15-9016-8ebeb0dbc872&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2275</TotalTime>
  <Words>1611</Words>
  <Application>Microsoft Office PowerPoint</Application>
  <PresentationFormat>Widescreen</PresentationFormat>
  <Paragraphs>247</Paragraphs>
  <Slides>34</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Arial</vt:lpstr>
      <vt:lpstr>Calibri</vt:lpstr>
      <vt:lpstr>Calibri Light</vt:lpstr>
      <vt:lpstr>Helvetica</vt:lpstr>
      <vt:lpstr>Lato Regular</vt:lpstr>
      <vt:lpstr>Open Sans</vt:lpstr>
      <vt:lpstr>Segoe UI</vt:lpstr>
      <vt:lpstr>Ubuntu</vt:lpstr>
      <vt:lpstr>Wingdings</vt:lpstr>
      <vt:lpstr>Tema de Office</vt:lpstr>
      <vt:lpstr>1_Tema de Office</vt:lpstr>
      <vt:lpstr>PowerPoint Presentation</vt:lpstr>
      <vt:lpstr>PowerPoint Presentation</vt:lpstr>
      <vt:lpstr>Sponsors</vt:lpstr>
      <vt:lpstr>GOALS: Answer the following questions</vt:lpstr>
      <vt:lpstr>What happened to the dashboard?</vt:lpstr>
      <vt:lpstr>How should we deploy our apps?</vt:lpstr>
      <vt:lpstr>PowerPoint Presentation</vt:lpstr>
      <vt:lpstr>How can we protect AKS with a firewall?</vt:lpstr>
      <vt:lpstr>How can we protect AKS with a firewall?</vt:lpstr>
      <vt:lpstr>How easy is to setup an ingress?</vt:lpstr>
      <vt:lpstr>PowerPoint Presentation</vt:lpstr>
      <vt:lpstr>How can we upgrade a cluster?</vt:lpstr>
      <vt:lpstr>How do I patch the cluster?</vt:lpstr>
      <vt:lpstr>PowerPoint Presentation</vt:lpstr>
      <vt:lpstr>Can I get rid of the worker nodes?</vt:lpstr>
      <vt:lpstr>PowerPoint Presentation</vt:lpstr>
      <vt:lpstr>What about stateful applications?</vt:lpstr>
      <vt:lpstr>PowerPoint Presentation</vt:lpstr>
      <vt:lpstr>Can multiple Teams work in the same cluster?</vt:lpstr>
      <vt:lpstr>AKS: Network Policies (Preview)</vt:lpstr>
      <vt:lpstr>PowerPoint Presentation</vt:lpstr>
      <vt:lpstr>The Twelve-Factor Microservice</vt:lpstr>
      <vt:lpstr>Kubernetes, Micros &amp; Key Vault Integration</vt:lpstr>
      <vt:lpstr>How should we handle secrets?</vt:lpstr>
      <vt:lpstr>Using pod managed identities</vt:lpstr>
      <vt:lpstr>PowerPoint Presentation</vt:lpstr>
      <vt:lpstr>dapr</vt:lpstr>
      <vt:lpstr>Sponsors</vt:lpstr>
      <vt:lpstr>PowerPoint Presentation</vt:lpstr>
      <vt:lpstr>AKS: Limits &amp; Resource Reservations</vt:lpstr>
      <vt:lpstr>AKS: Networking</vt:lpstr>
      <vt:lpstr>AKS: Pod requests and limits</vt:lpstr>
      <vt:lpstr>Azure Managed Identity</vt:lpstr>
      <vt:lpstr>Azure services that support Azure AD authentication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Carlos Fernando Mendible Porras</cp:lastModifiedBy>
  <cp:revision>90</cp:revision>
  <dcterms:created xsi:type="dcterms:W3CDTF">2018-11-16T16:29:33Z</dcterms:created>
  <dcterms:modified xsi:type="dcterms:W3CDTF">2020-02-26T16:12:39Z</dcterms:modified>
</cp:coreProperties>
</file>